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67" r:id="rId2"/>
    <p:sldId id="268" r:id="rId3"/>
    <p:sldId id="269" r:id="rId4"/>
    <p:sldId id="270" r:id="rId5"/>
    <p:sldId id="272" r:id="rId6"/>
    <p:sldId id="273" r:id="rId7"/>
    <p:sldId id="271" r:id="rId8"/>
    <p:sldId id="274" r:id="rId9"/>
    <p:sldId id="283" r:id="rId10"/>
    <p:sldId id="284" r:id="rId11"/>
    <p:sldId id="285" r:id="rId12"/>
    <p:sldId id="278" r:id="rId13"/>
    <p:sldId id="279" r:id="rId14"/>
    <p:sldId id="286" r:id="rId15"/>
    <p:sldId id="282" r:id="rId16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</p:embeddedFont>
    <p:embeddedFont>
      <p:font typeface="Monotype Corsiva" panose="03010101010201010101" pitchFamily="66" charset="0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A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72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1BE31-0FA1-4C39-B343-BFB14290C42B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685C9-1D09-4121-999B-AD2F5FE05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9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685C9-1D09-4121-999B-AD2F5FE05D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1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64807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886200"/>
            <a:ext cx="648072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05.11.2020</a:t>
            </a:fld>
            <a:endParaRPr lang="ru-RU" dirty="0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4807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tx2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37567" y="6356350"/>
            <a:ext cx="21963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05.11.2020</a:t>
            </a:fld>
            <a:endParaRPr lang="ru-RU" dirty="0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26126" y="6356350"/>
            <a:ext cx="29807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33567" y="6356350"/>
            <a:ext cx="21963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3168352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24036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05.11.2020</a:t>
            </a:fld>
            <a:endParaRPr lang="ru-RU" dirty="0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05.11.2020</a:t>
            </a:fld>
            <a:endParaRPr lang="ru-RU" dirty="0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05.11.2020</a:t>
            </a:fld>
            <a:endParaRPr lang="ru-RU" dirty="0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7056784" cy="936104"/>
          </a:xfrm>
        </p:spPr>
        <p:txBody>
          <a:bodyPr anchor="ctr"/>
          <a:lstStyle/>
          <a:p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charset="0"/>
              </a:rPr>
              <a:t>МУНИЦИПАЛЬНОЕ  БЮДЖЕТНОЕ ДОШКОЛЬНОЕ ОБРАЗОВАТЕЛЬНОЕ УЧРЕЖДЕНИЕ  №83  «СОКОЛЕНОК»  города КАЛУГИ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340768"/>
            <a:ext cx="7704856" cy="4968551"/>
          </a:xfr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3600" b="1" dirty="0">
                <a:cs typeface="Arial" charset="0"/>
              </a:rPr>
              <a:t>Родительское собрание № 1 </a:t>
            </a:r>
          </a:p>
          <a:p>
            <a:pPr>
              <a:spcBef>
                <a:spcPct val="0"/>
              </a:spcBef>
              <a:defRPr/>
            </a:pPr>
            <a:r>
              <a:rPr lang="ru-RU" sz="1600" dirty="0">
                <a:cs typeface="Arial" charset="0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ru-RU" b="1" dirty="0">
                <a:solidFill>
                  <a:srgbClr val="C00000"/>
                </a:solidFill>
                <a:cs typeface="Arial" charset="0"/>
              </a:rPr>
              <a:t>«Особенности образовательного </a:t>
            </a:r>
          </a:p>
          <a:p>
            <a:pPr>
              <a:spcBef>
                <a:spcPct val="0"/>
              </a:spcBef>
              <a:defRPr/>
            </a:pPr>
            <a:r>
              <a:rPr lang="ru-RU" b="1" dirty="0">
                <a:solidFill>
                  <a:srgbClr val="C00000"/>
                </a:solidFill>
                <a:cs typeface="Arial" charset="0"/>
              </a:rPr>
              <a:t>процесса с детьми с 4 до 5 лет в </a:t>
            </a:r>
          </a:p>
          <a:p>
            <a:pPr>
              <a:spcBef>
                <a:spcPct val="0"/>
              </a:spcBef>
              <a:defRPr/>
            </a:pPr>
            <a:r>
              <a:rPr lang="ru-RU" b="1" dirty="0">
                <a:solidFill>
                  <a:srgbClr val="C00000"/>
                </a:solidFill>
                <a:cs typeface="Arial" charset="0"/>
              </a:rPr>
              <a:t>соответствии с ФГОС ДО» </a:t>
            </a:r>
          </a:p>
          <a:p>
            <a:pPr>
              <a:spcBef>
                <a:spcPct val="0"/>
              </a:spcBef>
              <a:defRPr/>
            </a:pPr>
            <a:r>
              <a:rPr lang="ru-RU" sz="1600" dirty="0">
                <a:cs typeface="Arial" charset="0"/>
              </a:rPr>
              <a:t>   </a:t>
            </a:r>
          </a:p>
          <a:p>
            <a:pPr>
              <a:spcBef>
                <a:spcPct val="0"/>
              </a:spcBef>
              <a:defRPr/>
            </a:pPr>
            <a:r>
              <a:rPr lang="ru-RU" sz="1600" dirty="0">
                <a:cs typeface="Arial" charset="0"/>
              </a:rPr>
              <a:t> </a:t>
            </a:r>
          </a:p>
          <a:p>
            <a:pPr algn="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cs typeface="Arial" charset="0"/>
              </a:rPr>
              <a:t>Подготовила воспитатель </a:t>
            </a:r>
          </a:p>
          <a:p>
            <a:pPr algn="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cs typeface="Arial" charset="0"/>
              </a:rPr>
              <a:t>средней </a:t>
            </a:r>
            <a:r>
              <a:rPr lang="ru-RU" sz="1600" b="1" dirty="0">
                <a:solidFill>
                  <a:schemeClr val="tx1"/>
                </a:solidFill>
                <a:cs typeface="Arial" charset="0"/>
              </a:rPr>
              <a:t>группы № </a:t>
            </a:r>
            <a:r>
              <a:rPr lang="ru-RU" sz="1600" b="1" dirty="0" smtClean="0">
                <a:solidFill>
                  <a:schemeClr val="tx1"/>
                </a:solidFill>
                <a:cs typeface="Arial" charset="0"/>
              </a:rPr>
              <a:t>5</a:t>
            </a:r>
          </a:p>
          <a:p>
            <a:pPr algn="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cs typeface="Arial" charset="0"/>
              </a:rPr>
              <a:t>Ларина Анжела </a:t>
            </a:r>
            <a:r>
              <a:rPr lang="ru-RU" sz="1600" b="1" dirty="0" err="1" smtClean="0">
                <a:solidFill>
                  <a:schemeClr val="tx1"/>
                </a:solidFill>
                <a:cs typeface="Arial" charset="0"/>
              </a:rPr>
              <a:t>Рифгатьевна</a:t>
            </a:r>
            <a:r>
              <a:rPr lang="ru-RU" sz="1600" b="1" dirty="0" smtClean="0">
                <a:solidFill>
                  <a:schemeClr val="tx1"/>
                </a:solidFill>
                <a:cs typeface="Arial" charset="0"/>
              </a:rPr>
              <a:t>   </a:t>
            </a:r>
            <a:endParaRPr lang="ru-RU" sz="1600" b="1" dirty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ru-RU" sz="1600" b="1" dirty="0" smtClean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cs typeface="Arial" charset="0"/>
              </a:rPr>
              <a:t>2020 </a:t>
            </a:r>
            <a:r>
              <a:rPr lang="ru-RU" sz="1600" b="1" dirty="0">
                <a:solidFill>
                  <a:schemeClr val="tx1"/>
                </a:solidFill>
                <a:cs typeface="Arial" charset="0"/>
              </a:rPr>
              <a:t>год </a:t>
            </a:r>
          </a:p>
        </p:txBody>
      </p:sp>
    </p:spTree>
    <p:extLst>
      <p:ext uri="{BB962C8B-B14F-4D97-AF65-F5344CB8AC3E}">
        <p14:creationId xmlns:p14="http://schemas.microsoft.com/office/powerpoint/2010/main" val="24947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75237"/>
            <a:ext cx="8127994" cy="650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04664"/>
            <a:ext cx="777686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Причины дорожно-транспортных  происшествий</a:t>
            </a:r>
            <a:r>
              <a:rPr lang="ru-RU" sz="2800" b="1" u="sng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На поведение детей на дороге влияет целый ряд факторов, из которых необходимо подчеркнуть особую значимость возрастных особенностей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детей 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Физиологические:</a:t>
            </a:r>
            <a:endParaRPr lang="ru-RU" sz="2000" b="1" u="sng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Ребёнок до 7 лет ещё плохо распознаёт источник звуков (он не всегда может определить направление, откуда доносится шум), и слышит только те звуки, которые ему интересны.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Поле зрения ребёнка гораздо уже, чем у взрослого, сектор обзора ребёнка намного меньше. В 5-летнем возрасте ребёнок ориентируется на расстоянии до 5 метров. В 6 лет появляется возможность оценить события в 10-метровой зоне, что составляет примерно 1/10 часть поля зрения взрослого человека. Остальные машины слева и справа остаются за ним не замеченными. Он видит только то, что находится напротив.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Реакция у ребёнка по сравнению со взрослыми значительно замедленная. Времени, чтобы отреагировать на опасность, нужно значительно больше. У взрослого пешехода на то, чтобы воспринять обстановку, обдумать её, принять решение и действовать, уходит примерно 0,8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1 сек. Ребёнку требуется для этого 3-4 секунды. Ребёнок не в состоянии на бегу сразу же остановиться, поэтому на сигнал автомобиля он реагирует со значительным опозданием..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Надёжная ориентация налево направо приобретается не ранее, чем в восьмилетнем  возрасте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1739"/>
            <a:ext cx="8261072" cy="654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20688"/>
            <a:ext cx="7848872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Психологические: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У дошкольников нет знаний и представлений о видах поступательного движения транспортных средств (т.е. ребёнок убеждён, основываясь на аналогичных движениях из микромира игрушек, что реальные транспортные средства могут останавливаться так же мгновенно, как и игрушечные). Разделение игровых и реальных условий происходит у ребёнка в уже школе постепенно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Внимание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ребёнка сосредоточенно на том, что он делает. Заметив предмет или человека, который привлекает его внимание, ребёнок может устремиться к ним, забыв обо всём на свете. Догнать приятеля, уже перешедшего на другую сторону дороги, или подобрать уже укатившийся мячик для ребёнка гораздо важнее, чем надвигающаяся машина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Ребёнок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не осознаёт ответственности за собственное поведение на дороге. Не прогнозирует, к каким последствиям приведёт его поступок для других участников движения и для него лично, т.е. собственная безопасность в условиях движения, зачастую им недооценивается 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15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15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FFFF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075" name="Picture 3" descr="C:\Users\Пользователь\Desktop\Рисунок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" r="7036" b="52192"/>
          <a:stretch/>
        </p:blipFill>
        <p:spPr bwMode="auto">
          <a:xfrm>
            <a:off x="5940152" y="4709532"/>
            <a:ext cx="3065243" cy="2082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7632848" cy="6336704"/>
          </a:xfrm>
        </p:spPr>
      </p:pic>
    </p:spTree>
    <p:extLst>
      <p:ext uri="{BB962C8B-B14F-4D97-AF65-F5344CB8AC3E}">
        <p14:creationId xmlns:p14="http://schemas.microsoft.com/office/powerpoint/2010/main" val="28276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амятка_детям-безопасную-дорог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84187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0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443"/>
            <a:ext cx="82377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052736"/>
            <a:ext cx="6696744" cy="41549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0066"/>
                </a:solidFill>
                <a:latin typeface="Cambria" pitchFamily="18" charset="0"/>
                <a:ea typeface="+mj-ea"/>
                <a:cs typeface="+mj-cs"/>
              </a:rPr>
              <a:t>Уважаемые родители</a:t>
            </a:r>
            <a:r>
              <a:rPr lang="ru-RU" sz="4400" b="1" dirty="0">
                <a:solidFill>
                  <a:srgbClr val="660066"/>
                </a:solidFill>
                <a:latin typeface="Cambria" pitchFamily="18" charset="0"/>
                <a:ea typeface="+mj-ea"/>
                <a:cs typeface="+mj-cs"/>
              </a:rPr>
              <a:t>! </a:t>
            </a:r>
            <a:endParaRPr lang="ru-RU" sz="4400" b="1" dirty="0" smtClean="0">
              <a:solidFill>
                <a:srgbClr val="660066"/>
              </a:solidFill>
              <a:latin typeface="Cambria" pitchFamily="18" charset="0"/>
              <a:ea typeface="+mj-ea"/>
              <a:cs typeface="+mj-cs"/>
            </a:endParaRPr>
          </a:p>
          <a:p>
            <a:pPr algn="ctr"/>
            <a:r>
              <a:rPr lang="ru-RU" sz="4400" b="1" dirty="0" smtClean="0">
                <a:solidFill>
                  <a:srgbClr val="660066"/>
                </a:solidFill>
                <a:latin typeface="Cambria" pitchFamily="18" charset="0"/>
                <a:ea typeface="+mj-ea"/>
                <a:cs typeface="+mj-cs"/>
              </a:rPr>
              <a:t>Помните</a:t>
            </a:r>
            <a:r>
              <a:rPr lang="ru-RU" sz="4400" b="1" dirty="0">
                <a:solidFill>
                  <a:srgbClr val="660066"/>
                </a:solidFill>
                <a:latin typeface="Cambria" pitchFamily="18" charset="0"/>
                <a:ea typeface="+mj-ea"/>
                <a:cs typeface="+mj-cs"/>
              </a:rPr>
              <a:t>!</a:t>
            </a:r>
            <a:br>
              <a:rPr lang="ru-RU" sz="4400" b="1" dirty="0">
                <a:solidFill>
                  <a:srgbClr val="660066"/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4400" b="1" dirty="0">
                <a:solidFill>
                  <a:srgbClr val="660066"/>
                </a:solidFill>
                <a:latin typeface="Cambria" pitchFamily="18" charset="0"/>
                <a:ea typeface="+mj-ea"/>
                <a:cs typeface="+mj-cs"/>
              </a:rPr>
              <a:t>Ребенок учится </a:t>
            </a:r>
            <a:r>
              <a:rPr lang="ru-RU" sz="4400" b="1" dirty="0" smtClean="0">
                <a:solidFill>
                  <a:srgbClr val="660066"/>
                </a:solidFill>
                <a:latin typeface="Cambria" pitchFamily="18" charset="0"/>
                <a:ea typeface="+mj-ea"/>
                <a:cs typeface="+mj-cs"/>
              </a:rPr>
              <a:t>законам  </a:t>
            </a:r>
            <a:r>
              <a:rPr lang="ru-RU" sz="4400" b="1" dirty="0">
                <a:solidFill>
                  <a:srgbClr val="660066"/>
                </a:solidFill>
                <a:latin typeface="Cambria" pitchFamily="18" charset="0"/>
                <a:ea typeface="+mj-ea"/>
                <a:cs typeface="+mj-cs"/>
              </a:rPr>
              <a:t>улицы, беря пример с вас – родителей.</a:t>
            </a:r>
            <a:endParaRPr lang="ru-R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04665"/>
            <a:ext cx="6480720" cy="1872208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СПАСИБО  ЗА ВНИМАНИЕ!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988840"/>
            <a:ext cx="6480720" cy="3888432"/>
          </a:xfrm>
        </p:spPr>
        <p:txBody>
          <a:bodyPr/>
          <a:lstStyle/>
          <a:p>
            <a:r>
              <a:rPr lang="ru-RU" sz="3600" b="1" dirty="0" smtClean="0"/>
              <a:t>Желаем нам </a:t>
            </a:r>
            <a:r>
              <a:rPr lang="ru-RU" sz="3600" b="1" dirty="0"/>
              <a:t>успехов, интересных </a:t>
            </a:r>
            <a:r>
              <a:rPr lang="ru-RU" sz="3600" b="1" dirty="0" smtClean="0"/>
              <a:t>открытий в учебном году! </a:t>
            </a:r>
            <a:endParaRPr lang="ru-RU" sz="3600" b="1" dirty="0"/>
          </a:p>
          <a:p>
            <a:pPr algn="l"/>
            <a:r>
              <a:rPr lang="ru-RU" sz="3600" b="1" dirty="0" smtClean="0"/>
              <a:t>Только </a:t>
            </a:r>
            <a:r>
              <a:rPr lang="ru-RU" sz="3600" b="1" dirty="0"/>
              <a:t>вперёд! </a:t>
            </a:r>
            <a:endParaRPr lang="ru-RU" sz="3600" b="1" dirty="0" smtClean="0"/>
          </a:p>
          <a:p>
            <a:r>
              <a:rPr lang="ru-RU" sz="3600" b="1" dirty="0"/>
              <a:t> </a:t>
            </a:r>
            <a:r>
              <a:rPr lang="ru-RU" sz="3600" b="1" dirty="0" smtClean="0"/>
              <a:t>         Вместе с детьми!</a:t>
            </a:r>
          </a:p>
          <a:p>
            <a:endParaRPr lang="ru-RU" sz="3600" b="1" dirty="0"/>
          </a:p>
        </p:txBody>
      </p:sp>
      <p:pic>
        <p:nvPicPr>
          <p:cNvPr id="1026" name="Picture 2" descr="C:\Users\Пользователь\Desktop\adaptatciia-v-kollekt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63980"/>
            <a:ext cx="4464496" cy="250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97346"/>
            <a:ext cx="71287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Цель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: </a:t>
            </a:r>
          </a:p>
          <a:p>
            <a:pPr algn="just"/>
            <a:r>
              <a:rPr lang="ru-RU" sz="2000" b="1" dirty="0">
                <a:latin typeface="Cambria" pitchFamily="18" charset="0"/>
              </a:rPr>
              <a:t>Ознакомление  родителей  с  особенностями </a:t>
            </a:r>
          </a:p>
          <a:p>
            <a:pPr algn="just"/>
            <a:r>
              <a:rPr lang="ru-RU" sz="2000" b="1" dirty="0">
                <a:latin typeface="Cambria" pitchFamily="18" charset="0"/>
              </a:rPr>
              <a:t>образовательного  процесса  с  детьми </a:t>
            </a:r>
            <a:r>
              <a:rPr lang="ru-RU" sz="2000" b="1" dirty="0" smtClean="0">
                <a:latin typeface="Cambria" pitchFamily="18" charset="0"/>
              </a:rPr>
              <a:t>с 4 до 5  лет </a:t>
            </a:r>
            <a:r>
              <a:rPr lang="ru-RU" sz="2000" b="1" dirty="0">
                <a:latin typeface="Cambria" pitchFamily="18" charset="0"/>
              </a:rPr>
              <a:t>в </a:t>
            </a:r>
          </a:p>
          <a:p>
            <a:pPr algn="just"/>
            <a:r>
              <a:rPr lang="ru-RU" sz="2000" b="1" dirty="0">
                <a:latin typeface="Cambria" pitchFamily="18" charset="0"/>
              </a:rPr>
              <a:t>соответствии с ФГОС ДО.                  </a:t>
            </a:r>
          </a:p>
          <a:p>
            <a:endParaRPr lang="ru-RU" sz="24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Задачи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: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   </a:t>
            </a:r>
          </a:p>
          <a:p>
            <a:pPr algn="just"/>
            <a:r>
              <a:rPr lang="ru-RU" sz="2000" b="1" dirty="0">
                <a:latin typeface="Cambria" pitchFamily="18" charset="0"/>
              </a:rPr>
              <a:t>1.Формировать у родителей знания о возрастных и </a:t>
            </a:r>
          </a:p>
          <a:p>
            <a:pPr algn="just"/>
            <a:r>
              <a:rPr lang="ru-RU" sz="2000" b="1" dirty="0">
                <a:latin typeface="Cambria" pitchFamily="18" charset="0"/>
              </a:rPr>
              <a:t>индивидуальных особенностях детей 4-5 лет; </a:t>
            </a:r>
          </a:p>
          <a:p>
            <a:pPr algn="just"/>
            <a:r>
              <a:rPr lang="ru-RU" sz="2000" b="1" dirty="0">
                <a:latin typeface="Cambria" pitchFamily="18" charset="0"/>
              </a:rPr>
              <a:t>познакомить родителей с задачами и особенностями </a:t>
            </a:r>
          </a:p>
          <a:p>
            <a:pPr algn="just"/>
            <a:r>
              <a:rPr lang="ru-RU" sz="2000" b="1" dirty="0">
                <a:latin typeface="Cambria" pitchFamily="18" charset="0"/>
              </a:rPr>
              <a:t>образовательной работы ДОУ. </a:t>
            </a:r>
          </a:p>
          <a:p>
            <a:pPr algn="just"/>
            <a:r>
              <a:rPr lang="ru-RU" sz="2000" b="1" dirty="0">
                <a:latin typeface="Cambria" pitchFamily="18" charset="0"/>
              </a:rPr>
              <a:t>2. Развивать интерес к познанию своего ребенка, </a:t>
            </a:r>
          </a:p>
          <a:p>
            <a:pPr algn="just"/>
            <a:r>
              <a:rPr lang="ru-RU" sz="2000" b="1" dirty="0">
                <a:latin typeface="Cambria" pitchFamily="18" charset="0"/>
              </a:rPr>
              <a:t>содействовать активному взаимодействию с ним. </a:t>
            </a:r>
          </a:p>
          <a:p>
            <a:pPr algn="just"/>
            <a:r>
              <a:rPr lang="ru-RU" sz="2000" b="1" dirty="0">
                <a:latin typeface="Cambria" pitchFamily="18" charset="0"/>
              </a:rPr>
              <a:t>3</a:t>
            </a:r>
            <a:r>
              <a:rPr lang="ru-RU" sz="2000" b="1" dirty="0" smtClean="0">
                <a:latin typeface="Cambria" pitchFamily="18" charset="0"/>
              </a:rPr>
              <a:t>. </a:t>
            </a:r>
            <a:r>
              <a:rPr lang="ru-RU" sz="2000" b="1" dirty="0">
                <a:latin typeface="Cambria" pitchFamily="18" charset="0"/>
              </a:rPr>
              <a:t>Побудить родителей задуматься о том, что соблюдение ПДД - самое главное для сохранения жизни и здоровья 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30894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727280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/>
              </a:rPr>
              <a:t>У</a:t>
            </a:r>
            <a:r>
              <a:rPr lang="ru-RU" sz="3200" b="1" dirty="0" smtClean="0">
                <a:solidFill>
                  <a:srgbClr val="C00000"/>
                </a:solidFill>
                <a:latin typeface="Arial"/>
              </a:rPr>
              <a:t>важаемые родители</a:t>
            </a:r>
            <a:r>
              <a:rPr lang="ru-RU" sz="3200" b="1" dirty="0">
                <a:solidFill>
                  <a:srgbClr val="C00000"/>
                </a:solidFill>
                <a:latin typeface="Arial"/>
              </a:rPr>
              <a:t>! </a:t>
            </a:r>
            <a:endParaRPr lang="ru-RU" sz="3200" b="1" dirty="0" smtClean="0">
              <a:solidFill>
                <a:srgbClr val="C00000"/>
              </a:solidFill>
              <a:latin typeface="Arial"/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Arial"/>
              </a:rPr>
              <a:t>Хотим поздравить вас с новым учебным годом. Дети наши подросли за лето и перешли в среднюю группу детского сада. </a:t>
            </a:r>
            <a:endParaRPr lang="ru-RU" sz="2400" b="1" dirty="0" smtClean="0">
              <a:solidFill>
                <a:schemeClr val="tx2"/>
              </a:solidFill>
              <a:latin typeface="Arial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/>
              </a:rPr>
              <a:t>Хотим </a:t>
            </a:r>
            <a:r>
              <a:rPr lang="ru-RU" sz="2400" b="1" dirty="0">
                <a:solidFill>
                  <a:schemeClr val="tx2"/>
                </a:solidFill>
                <a:latin typeface="Arial"/>
              </a:rPr>
              <a:t>выразить благодарность родителям, которые активно принимали и на данный момент принимают активное участие </a:t>
            </a:r>
            <a:r>
              <a:rPr lang="ru-RU" sz="2400" b="1" dirty="0" smtClean="0">
                <a:solidFill>
                  <a:schemeClr val="tx2"/>
                </a:solidFill>
                <a:latin typeface="Arial"/>
              </a:rPr>
              <a:t>в жизни </a:t>
            </a:r>
            <a:r>
              <a:rPr lang="ru-RU" sz="2400" b="1" dirty="0">
                <a:solidFill>
                  <a:schemeClr val="tx2"/>
                </a:solidFill>
                <a:latin typeface="Arial"/>
              </a:rPr>
              <a:t>группы и детского сада</a:t>
            </a:r>
            <a:r>
              <a:rPr lang="ru-RU" sz="2400" b="1" dirty="0" smtClean="0">
                <a:solidFill>
                  <a:schemeClr val="tx2"/>
                </a:solidFill>
                <a:latin typeface="Arial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/>
              </a:rPr>
              <a:t> </a:t>
            </a:r>
            <a:endParaRPr lang="ru-RU" sz="2800" b="1" dirty="0" smtClean="0">
              <a:latin typeface="Arial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"/>
              </a:rPr>
              <a:t>В нашей группе 27 детей: 13 девочек и </a:t>
            </a:r>
            <a:r>
              <a:rPr lang="ru-RU" sz="2000" b="1" dirty="0">
                <a:solidFill>
                  <a:srgbClr val="7030A0"/>
                </a:solidFill>
                <a:latin typeface="Arial"/>
              </a:rPr>
              <a:t>14 мальчиков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Пользователь\Desktop\kadr-2_professor-pochemushkin_5d9c46950b5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46" y="4784551"/>
            <a:ext cx="2304256" cy="176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1505026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62" y="4437112"/>
            <a:ext cx="2671713" cy="17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DpyDOikVsAAN3f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53" y="4437112"/>
            <a:ext cx="2449839" cy="18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4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-633650"/>
            <a:ext cx="748883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Важно</a:t>
            </a:r>
            <a:r>
              <a:rPr lang="ru-RU" sz="3600" b="1" dirty="0">
                <a:solidFill>
                  <a:srgbClr val="C00000"/>
                </a:solidFill>
              </a:rPr>
              <a:t>! 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Приход 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детей осуществляется до 8.00 </a:t>
            </a:r>
            <a:r>
              <a:rPr lang="ru-RU" sz="2000" b="1" dirty="0">
                <a:latin typeface="Cambria" pitchFamily="18" charset="0"/>
              </a:rPr>
              <a:t> </a:t>
            </a:r>
          </a:p>
          <a:p>
            <a:r>
              <a:rPr lang="ru-RU" sz="2000" b="1" dirty="0">
                <a:latin typeface="Cambria" pitchFamily="18" charset="0"/>
              </a:rPr>
              <a:t>в </a:t>
            </a:r>
            <a:r>
              <a:rPr lang="ru-RU" sz="2000" b="1" dirty="0" smtClean="0">
                <a:latin typeface="Cambria" pitchFamily="18" charset="0"/>
              </a:rPr>
              <a:t>8.12 начинается </a:t>
            </a:r>
            <a:r>
              <a:rPr lang="ru-RU" sz="2000" b="1" dirty="0">
                <a:latin typeface="Cambria" pitchFamily="18" charset="0"/>
              </a:rPr>
              <a:t>зарядка, от которой зависит физический и </a:t>
            </a:r>
            <a:r>
              <a:rPr lang="ru-RU" sz="2000" b="1" dirty="0" smtClean="0">
                <a:latin typeface="Cambria" pitchFamily="18" charset="0"/>
              </a:rPr>
              <a:t>эмоциональный </a:t>
            </a:r>
            <a:r>
              <a:rPr lang="ru-RU" sz="2000" b="1" dirty="0">
                <a:latin typeface="Cambria" pitchFamily="18" charset="0"/>
              </a:rPr>
              <a:t>настрой ребенка на весь день</a:t>
            </a:r>
            <a:r>
              <a:rPr lang="ru-RU" sz="2000" b="1" dirty="0" smtClean="0">
                <a:latin typeface="Cambria" pitchFamily="18" charset="0"/>
              </a:rPr>
              <a:t>. </a:t>
            </a:r>
            <a:endParaRPr lang="ru-RU" sz="2000" b="1" dirty="0">
              <a:latin typeface="Cambr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На 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зарядку и физкультурные занятия требуется форма (черные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шорты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, белая футболка и чешки)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наличие формы позволяет ребенку чувствовать себя комфортно.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Cambria" pitchFamily="18" charset="0"/>
              </a:rPr>
              <a:t>В </a:t>
            </a:r>
            <a:r>
              <a:rPr lang="ru-RU" sz="2000" b="1" dirty="0">
                <a:latin typeface="Cambria" pitchFamily="18" charset="0"/>
              </a:rPr>
              <a:t>шкафчиках </a:t>
            </a:r>
            <a:r>
              <a:rPr lang="ru-RU" sz="2000" b="1" dirty="0" smtClean="0">
                <a:latin typeface="Cambria" pitchFamily="18" charset="0"/>
              </a:rPr>
              <a:t>должны </a:t>
            </a:r>
            <a:r>
              <a:rPr lang="ru-RU" sz="2000" b="1" dirty="0">
                <a:latin typeface="Cambria" pitchFamily="18" charset="0"/>
              </a:rPr>
              <a:t>быть </a:t>
            </a:r>
            <a:r>
              <a:rPr lang="ru-RU" sz="2000" b="1" dirty="0" smtClean="0">
                <a:latin typeface="Cambria" pitchFamily="18" charset="0"/>
              </a:rPr>
              <a:t>запасные вещи, </a:t>
            </a:r>
            <a:r>
              <a:rPr lang="ru-RU" sz="2000" b="1" dirty="0">
                <a:latin typeface="Cambria" pitchFamily="18" charset="0"/>
              </a:rPr>
              <a:t>расческа, </a:t>
            </a:r>
          </a:p>
          <a:p>
            <a:r>
              <a:rPr lang="ru-RU" sz="2000" b="1" dirty="0">
                <a:latin typeface="Cambria" pitchFamily="18" charset="0"/>
              </a:rPr>
              <a:t>пустой мешочек.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Cambria" pitchFamily="18" charset="0"/>
              </a:rPr>
              <a:t> </a:t>
            </a:r>
            <a:r>
              <a:rPr lang="ru-RU" sz="2000" b="1" dirty="0">
                <a:latin typeface="Cambria" pitchFamily="18" charset="0"/>
              </a:rPr>
              <a:t>Лично передавайте и забирайте ребенка у воспитателя.  </a:t>
            </a:r>
          </a:p>
          <a:p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Запрещается забирать детей лицам младше 18 лет.</a:t>
            </a:r>
            <a:r>
              <a:rPr lang="ru-RU" sz="2000" b="1" dirty="0">
                <a:latin typeface="Cambria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Не 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допускается прием детей с признаками заболеваний. </a:t>
            </a:r>
          </a:p>
          <a:p>
            <a:r>
              <a:rPr lang="ru-RU" sz="2000" b="1" dirty="0">
                <a:latin typeface="Cambria" pitchFamily="18" charset="0"/>
              </a:rPr>
              <a:t> обо всех случаях недомогания ребенка извещайте воспитателя.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После 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перенесенного заболевания, а также отсутствия в детском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саду 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более пяти дней предоставьте справку.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Cambria" pitchFamily="18" charset="0"/>
              </a:rPr>
              <a:t>Не </a:t>
            </a:r>
            <a:r>
              <a:rPr lang="ru-RU" sz="2000" b="1" dirty="0">
                <a:latin typeface="Cambria" pitchFamily="18" charset="0"/>
              </a:rPr>
              <a:t>рекомендуется приносить в детский сад ценные вещи и </a:t>
            </a:r>
            <a:r>
              <a:rPr lang="ru-RU" sz="2000" b="1" dirty="0" smtClean="0">
                <a:latin typeface="Cambria" pitchFamily="18" charset="0"/>
              </a:rPr>
              <a:t>игрушки</a:t>
            </a:r>
            <a:r>
              <a:rPr lang="ru-RU" sz="2000" b="1" dirty="0">
                <a:latin typeface="Cambria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53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-356651"/>
            <a:ext cx="734481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Возраст </a:t>
            </a:r>
            <a:r>
              <a:rPr lang="ru-RU" sz="2400" b="1" dirty="0">
                <a:solidFill>
                  <a:srgbClr val="C00000"/>
                </a:solidFill>
              </a:rPr>
              <a:t>от 4 до 5 лет у вашего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i="1" dirty="0" smtClean="0"/>
              <a:t> </a:t>
            </a:r>
            <a:r>
              <a:rPr lang="ru-RU" i="1" dirty="0"/>
              <a:t>— период относительного затишья. Ребенок вышел из кризиса и в целом стал спокойнее, послушнее, покладистее. Все более сильной становится потребность в друзьях, резко возрастает интерес к окружающему миру</a:t>
            </a:r>
            <a:r>
              <a:rPr lang="ru-RU" i="1" dirty="0" smtClean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pPr algn="ctr"/>
            <a:r>
              <a:rPr lang="ru-RU" b="1" dirty="0" smtClean="0"/>
              <a:t>В </a:t>
            </a:r>
            <a:r>
              <a:rPr lang="ru-RU" b="1" dirty="0"/>
              <a:t>этом возрасте у вашего ребенка активно проявляются:</a:t>
            </a:r>
            <a:endParaRPr lang="ru-R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Стремление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 самостоятельности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Ребенку важно многое делать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самому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, он уже больше способен позаботиться о себе и меньше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нуждается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опеке взрослых.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Cambria" pitchFamily="18" charset="0"/>
              </a:rPr>
              <a:t>Этические </a:t>
            </a:r>
            <a:r>
              <a:rPr lang="ru-RU" sz="2000" b="1" dirty="0">
                <a:latin typeface="Cambria" pitchFamily="18" charset="0"/>
              </a:rPr>
              <a:t>представления. </a:t>
            </a:r>
            <a:endParaRPr lang="ru-RU" sz="2000" b="1" dirty="0" smtClean="0"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latin typeface="Cambria" pitchFamily="18" charset="0"/>
              </a:rPr>
              <a:t>Ребенок </a:t>
            </a:r>
            <a:r>
              <a:rPr lang="ru-RU" sz="2000" b="1" dirty="0">
                <a:latin typeface="Cambria" pitchFamily="18" charset="0"/>
              </a:rPr>
              <a:t>расширяет палитру </a:t>
            </a:r>
            <a:r>
              <a:rPr lang="ru-RU" sz="2000" b="1" dirty="0" smtClean="0">
                <a:latin typeface="Cambria" pitchFamily="18" charset="0"/>
              </a:rPr>
              <a:t>осознаваемых </a:t>
            </a:r>
            <a:r>
              <a:rPr lang="ru-RU" sz="2000" b="1" dirty="0">
                <a:latin typeface="Cambria" pitchFamily="18" charset="0"/>
              </a:rPr>
              <a:t>эмоций, он начинает понимать чувства других </a:t>
            </a:r>
            <a:r>
              <a:rPr lang="ru-RU" sz="2000" b="1" dirty="0" smtClean="0">
                <a:latin typeface="Cambria" pitchFamily="18" charset="0"/>
              </a:rPr>
              <a:t>людей, сопереживать</a:t>
            </a:r>
            <a:r>
              <a:rPr lang="ru-RU" sz="2000" b="1" dirty="0">
                <a:latin typeface="Cambria" pitchFamily="18" charset="0"/>
              </a:rPr>
              <a:t>. </a:t>
            </a:r>
            <a:endParaRPr lang="ru-RU" sz="2000" b="1" dirty="0" smtClean="0"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latin typeface="Cambria" pitchFamily="18" charset="0"/>
              </a:rPr>
              <a:t>В </a:t>
            </a:r>
            <a:r>
              <a:rPr lang="ru-RU" sz="2000" b="1" dirty="0">
                <a:latin typeface="Cambria" pitchFamily="18" charset="0"/>
              </a:rPr>
              <a:t>этом возрасте </a:t>
            </a:r>
            <a:r>
              <a:rPr lang="ru-RU" sz="2000" b="1" dirty="0" smtClean="0">
                <a:latin typeface="Cambria" pitchFamily="18" charset="0"/>
              </a:rPr>
              <a:t>начинают формироваться основные </a:t>
            </a:r>
            <a:r>
              <a:rPr lang="ru-RU" sz="2000" b="1" dirty="0">
                <a:latin typeface="Cambria" pitchFamily="18" charset="0"/>
              </a:rPr>
              <a:t>этические </a:t>
            </a:r>
            <a:r>
              <a:rPr lang="ru-RU" sz="2000" b="1" dirty="0" smtClean="0">
                <a:latin typeface="Cambria" pitchFamily="18" charset="0"/>
              </a:rPr>
              <a:t>понятия, воспринимаемые </a:t>
            </a:r>
            <a:r>
              <a:rPr lang="ru-RU" sz="2000" b="1" dirty="0">
                <a:latin typeface="Cambria" pitchFamily="18" charset="0"/>
              </a:rPr>
              <a:t>ребенком не через </a:t>
            </a:r>
            <a:r>
              <a:rPr lang="ru-RU" sz="2000" b="1" dirty="0" smtClean="0">
                <a:latin typeface="Cambria" pitchFamily="18" charset="0"/>
              </a:rPr>
              <a:t>то</a:t>
            </a:r>
            <a:r>
              <a:rPr lang="ru-RU" sz="2000" b="1" dirty="0">
                <a:latin typeface="Cambria" pitchFamily="18" charset="0"/>
              </a:rPr>
              <a:t>, что говорят ему взрослые, а исходя из того, как они </a:t>
            </a:r>
            <a:r>
              <a:rPr lang="ru-RU" sz="2000" b="1" dirty="0" smtClean="0">
                <a:latin typeface="Cambria" pitchFamily="18" charset="0"/>
              </a:rPr>
              <a:t>поступают</a:t>
            </a:r>
            <a:r>
              <a:rPr lang="ru-RU" sz="2000" b="1" dirty="0">
                <a:latin typeface="Cambria" pitchFamily="18" charset="0"/>
              </a:rPr>
              <a:t>. </a:t>
            </a:r>
            <a:r>
              <a:rPr lang="ru-RU" sz="2000" b="1" dirty="0" smtClean="0">
                <a:latin typeface="Cambria" pitchFamily="18" charset="0"/>
              </a:rPr>
              <a:t> </a:t>
            </a:r>
            <a:endParaRPr lang="ru-RU" sz="2000" b="1" dirty="0">
              <a:latin typeface="Cambria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Творческие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способности.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Развитие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воображения входит в очень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активную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фазу. Ребенок живет в мире сказок, фантазий, он способен создавать целые миры на бумаге или в своей голове.</a:t>
            </a:r>
          </a:p>
        </p:txBody>
      </p:sp>
    </p:spTree>
    <p:extLst>
      <p:ext uri="{BB962C8B-B14F-4D97-AF65-F5344CB8AC3E}">
        <p14:creationId xmlns:p14="http://schemas.microsoft.com/office/powerpoint/2010/main" val="18582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-218152"/>
            <a:ext cx="734481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Cambria" pitchFamily="18" charset="0"/>
              </a:rPr>
              <a:t>Отношения </a:t>
            </a:r>
            <a:r>
              <a:rPr lang="ru-RU" sz="2000" b="1" dirty="0">
                <a:latin typeface="Cambria" pitchFamily="18" charset="0"/>
              </a:rPr>
              <a:t>со сверстниками. </a:t>
            </a:r>
            <a:endParaRPr lang="ru-RU" sz="2000" b="1" dirty="0" smtClean="0"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latin typeface="Cambria" pitchFamily="18" charset="0"/>
              </a:rPr>
              <a:t>У </a:t>
            </a:r>
            <a:r>
              <a:rPr lang="ru-RU" sz="2000" b="1" dirty="0">
                <a:latin typeface="Cambria" pitchFamily="18" charset="0"/>
              </a:rPr>
              <a:t>ребенка появляется большой </a:t>
            </a:r>
            <a:r>
              <a:rPr lang="ru-RU" sz="2000" b="1" dirty="0" smtClean="0">
                <a:latin typeface="Cambria" pitchFamily="18" charset="0"/>
              </a:rPr>
              <a:t>интерес </a:t>
            </a:r>
            <a:r>
              <a:rPr lang="ru-RU" sz="2000" b="1" dirty="0">
                <a:latin typeface="Cambria" pitchFamily="18" charset="0"/>
              </a:rPr>
              <a:t>к ровесникам, </a:t>
            </a:r>
            <a:r>
              <a:rPr lang="ru-RU" sz="2000" b="1" dirty="0" smtClean="0">
                <a:latin typeface="Cambria" pitchFamily="18" charset="0"/>
              </a:rPr>
              <a:t>совместная </a:t>
            </a:r>
            <a:r>
              <a:rPr lang="ru-RU" sz="2000" b="1" dirty="0">
                <a:latin typeface="Cambria" pitchFamily="18" charset="0"/>
              </a:rPr>
              <a:t>игра становится сложнее, у </a:t>
            </a:r>
            <a:r>
              <a:rPr lang="ru-RU" sz="2000" b="1" dirty="0" smtClean="0">
                <a:latin typeface="Cambria" pitchFamily="18" charset="0"/>
              </a:rPr>
              <a:t>нее </a:t>
            </a:r>
            <a:r>
              <a:rPr lang="ru-RU" sz="2000" b="1" dirty="0">
                <a:latin typeface="Cambria" pitchFamily="18" charset="0"/>
              </a:rPr>
              <a:t>появляется разнообразное сюжетно-ролевое наполнение. </a:t>
            </a:r>
          </a:p>
          <a:p>
            <a:pPr algn="just"/>
            <a:r>
              <a:rPr lang="ru-RU" sz="2000" b="1" dirty="0">
                <a:latin typeface="Cambria" pitchFamily="18" charset="0"/>
              </a:rPr>
              <a:t>Общение со сверстниками занимает все большее место в жизни </a:t>
            </a:r>
            <a:r>
              <a:rPr lang="ru-RU" sz="2000" b="1" dirty="0" smtClean="0">
                <a:latin typeface="Cambria" pitchFamily="18" charset="0"/>
              </a:rPr>
              <a:t>ребенка</a:t>
            </a:r>
            <a:r>
              <a:rPr lang="ru-RU" sz="2000" b="1" dirty="0">
                <a:latin typeface="Cambria" pitchFamily="18" charset="0"/>
              </a:rPr>
              <a:t>, все более выраженной становится потребность в </a:t>
            </a:r>
            <a:r>
              <a:rPr lang="ru-RU" sz="2000" b="1" dirty="0" smtClean="0">
                <a:latin typeface="Cambria" pitchFamily="18" charset="0"/>
              </a:rPr>
              <a:t>признании </a:t>
            </a:r>
            <a:r>
              <a:rPr lang="ru-RU" sz="2000" b="1" dirty="0">
                <a:latin typeface="Cambria" pitchFamily="18" charset="0"/>
              </a:rPr>
              <a:t>и уважении со стороны ровесников. </a:t>
            </a:r>
          </a:p>
          <a:p>
            <a:pPr algn="just"/>
            <a:r>
              <a:rPr lang="ru-RU" sz="2000" b="1" dirty="0">
                <a:latin typeface="Cambria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Cambria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Активная любознательность, которая заставляет детей 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постоянно задавать вопросы обо всем, что они видят. Они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готовы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все время говорить, обсуждать различные вопросы. Но у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них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еще недостаточно развита произвольность, то есть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способность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заниматься тем, что им неинтересно, и поэтому их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познавательный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интерес лучше всего утоляется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увлекательном разговоре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или занимательной игре. </a:t>
            </a:r>
          </a:p>
        </p:txBody>
      </p:sp>
    </p:spTree>
    <p:extLst>
      <p:ext uri="{BB962C8B-B14F-4D97-AF65-F5344CB8AC3E}">
        <p14:creationId xmlns:p14="http://schemas.microsoft.com/office/powerpoint/2010/main" val="10778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5"/>
            <a:ext cx="7272808" cy="1296144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Особенности образовательного процесса в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средней  </a:t>
            </a: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группе </a:t>
            </a:r>
            <a:r>
              <a:rPr lang="ru-RU" sz="3200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Cambria" pitchFamily="18" charset="0"/>
              </a:rPr>
            </a:b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7344816" cy="4824536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По </a:t>
            </a:r>
            <a:r>
              <a:rPr lang="ru-RU" sz="2400" b="1" dirty="0">
                <a:solidFill>
                  <a:schemeClr val="tx1"/>
                </a:solidFill>
                <a:latin typeface="Cambria" pitchFamily="18" charset="0"/>
              </a:rPr>
              <a:t>СанПиНу в средней группе планируется 10 занятий </a:t>
            </a: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не </a:t>
            </a:r>
            <a:r>
              <a:rPr lang="ru-RU" sz="2400" b="1" dirty="0">
                <a:solidFill>
                  <a:schemeClr val="tx1"/>
                </a:solidFill>
                <a:latin typeface="Cambria" pitchFamily="18" charset="0"/>
              </a:rPr>
              <a:t>более 20 минут. </a:t>
            </a: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Из </a:t>
            </a:r>
            <a:r>
              <a:rPr lang="ru-RU" sz="2400" b="1" dirty="0">
                <a:solidFill>
                  <a:schemeClr val="tx1"/>
                </a:solidFill>
                <a:latin typeface="Cambria" pitchFamily="18" charset="0"/>
              </a:rPr>
              <a:t>них  </a:t>
            </a: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: 2 -  двигательная, </a:t>
            </a:r>
            <a:r>
              <a:rPr lang="ru-RU" sz="2400" b="1" dirty="0">
                <a:solidFill>
                  <a:schemeClr val="tx1"/>
                </a:solidFill>
                <a:latin typeface="Cambria" pitchFamily="18" charset="0"/>
              </a:rPr>
              <a:t>2 </a:t>
            </a: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 - музыкальное,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1  ФЭМП, 1 ознакомление </a:t>
            </a:r>
            <a:r>
              <a:rPr lang="ru-RU" sz="2400" b="1" dirty="0">
                <a:solidFill>
                  <a:schemeClr val="tx1"/>
                </a:solidFill>
                <a:latin typeface="Cambria" pitchFamily="18" charset="0"/>
              </a:rPr>
              <a:t>с </a:t>
            </a: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окружающим миром (миром природы),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1 речевое развитие, 1  изобразительное -рисование</a:t>
            </a:r>
            <a:r>
              <a:rPr lang="ru-RU" sz="2400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1  изобразительное (лепка / аппликация чередуются),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1 конструирование/экспериментирование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(чередуется)</a:t>
            </a: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-2018645"/>
            <a:ext cx="7488832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dirty="0" smtClean="0">
                <a:latin typeface="Cambria" pitchFamily="18" charset="0"/>
              </a:rPr>
              <a:t>На </a:t>
            </a:r>
            <a:r>
              <a:rPr lang="ru-RU" dirty="0">
                <a:latin typeface="Cambria" pitchFamily="18" charset="0"/>
              </a:rPr>
              <a:t>занятиях по </a:t>
            </a:r>
            <a:r>
              <a:rPr lang="ru-RU" b="1" dirty="0" smtClean="0">
                <a:latin typeface="Cambria" pitchFamily="18" charset="0"/>
              </a:rPr>
              <a:t>математике (ФЭМП) </a:t>
            </a:r>
            <a:r>
              <a:rPr lang="ru-RU" dirty="0" smtClean="0">
                <a:latin typeface="Cambria" pitchFamily="18" charset="0"/>
              </a:rPr>
              <a:t>в </a:t>
            </a:r>
            <a:r>
              <a:rPr lang="ru-RU" dirty="0">
                <a:latin typeface="Cambria" pitchFamily="18" charset="0"/>
              </a:rPr>
              <a:t>течение учебного года мы будем учиться считать до 5; закреплять знания о геометрических фигурах: круг, квадрат, треугольник, шар, куб; определять направление движения от себя: направо, налево, вперед, назад, вверх, вниз; познакомим с частями суток.</a:t>
            </a:r>
          </a:p>
          <a:p>
            <a:pPr algn="just"/>
            <a:r>
              <a:rPr lang="ru-RU" dirty="0" smtClean="0">
                <a:latin typeface="Cambria" pitchFamily="18" charset="0"/>
              </a:rPr>
              <a:t>По </a:t>
            </a:r>
            <a:r>
              <a:rPr lang="ru-RU" b="1" dirty="0" smtClean="0">
                <a:latin typeface="Cambria" pitchFamily="18" charset="0"/>
              </a:rPr>
              <a:t>ознакомлению </a:t>
            </a:r>
            <a:r>
              <a:rPr lang="ru-RU" b="1" dirty="0">
                <a:latin typeface="Cambria" pitchFamily="18" charset="0"/>
              </a:rPr>
              <a:t>с окружающим миром</a:t>
            </a:r>
            <a:r>
              <a:rPr lang="ru-RU" dirty="0">
                <a:latin typeface="Cambria" pitchFamily="18" charset="0"/>
              </a:rPr>
              <a:t> – расскажем детям о предметах, их признаках и материалах, из которых они изготовлены; об общественном транспорте; о правилах дорожного движения; о родном городе (название города, домашний адрес); познакомим с комнатными растениями, деревьями, фруктами, ягодами, грибами, птицами, насекомыми, дикими и домашними животными; последовательностью времен года.</a:t>
            </a:r>
          </a:p>
          <a:p>
            <a:pPr algn="just"/>
            <a:r>
              <a:rPr lang="ru-RU" dirty="0">
                <a:latin typeface="Cambria" pitchFamily="18" charset="0"/>
              </a:rPr>
              <a:t>На занятиях </a:t>
            </a:r>
            <a:r>
              <a:rPr lang="ru-RU" b="1" dirty="0">
                <a:latin typeface="Cambria" pitchFamily="18" charset="0"/>
              </a:rPr>
              <a:t>по развитию речи</a:t>
            </a:r>
            <a:r>
              <a:rPr lang="ru-RU" dirty="0">
                <a:latin typeface="Cambria" pitchFamily="18" charset="0"/>
              </a:rPr>
              <a:t> будем учиться называть слова, начинающиеся на определенный звук; согласовывать слова в предложении; описывать предметы и игрушки; рассказывать по картине.</a:t>
            </a:r>
          </a:p>
          <a:p>
            <a:pPr algn="just"/>
            <a:r>
              <a:rPr lang="ru-RU" dirty="0">
                <a:latin typeface="Cambria" pitchFamily="18" charset="0"/>
              </a:rPr>
              <a:t>На занятиях </a:t>
            </a:r>
            <a:r>
              <a:rPr lang="ru-RU" b="1" dirty="0">
                <a:latin typeface="Cambria" pitchFamily="18" charset="0"/>
              </a:rPr>
              <a:t>по </a:t>
            </a:r>
            <a:r>
              <a:rPr lang="ru-RU" b="1" dirty="0" smtClean="0">
                <a:latin typeface="Cambria" pitchFamily="18" charset="0"/>
              </a:rPr>
              <a:t>лепка/аппликация</a:t>
            </a:r>
            <a:r>
              <a:rPr lang="ru-RU" dirty="0">
                <a:latin typeface="Cambria" pitchFamily="18" charset="0"/>
              </a:rPr>
              <a:t> освоим прием </a:t>
            </a:r>
            <a:r>
              <a:rPr lang="ru-RU" dirty="0" err="1">
                <a:latin typeface="Cambria" pitchFamily="18" charset="0"/>
              </a:rPr>
              <a:t>прищипывания</a:t>
            </a:r>
            <a:r>
              <a:rPr lang="ru-RU" dirty="0">
                <a:latin typeface="Cambria" pitchFamily="18" charset="0"/>
              </a:rPr>
              <a:t> с легким оттягиванием, прием сглаживания поверхности фигурки, прием вдавливания середины шара для получения полой формы. </a:t>
            </a:r>
            <a:r>
              <a:rPr lang="ru-RU" dirty="0" smtClean="0">
                <a:latin typeface="Cambria" pitchFamily="18" charset="0"/>
              </a:rPr>
              <a:t>Очень </a:t>
            </a:r>
            <a:r>
              <a:rPr lang="ru-RU" dirty="0">
                <a:latin typeface="Cambria" pitchFamily="18" charset="0"/>
              </a:rPr>
              <a:t>трудной задачей будет для нас научиться правильно держать ножницы и пользоваться ими. Сначала будем резать по прямой, а затем вырезать круг из квадрата.</a:t>
            </a:r>
          </a:p>
        </p:txBody>
      </p:sp>
    </p:spTree>
    <p:extLst>
      <p:ext uri="{BB962C8B-B14F-4D97-AF65-F5344CB8AC3E}">
        <p14:creationId xmlns:p14="http://schemas.microsoft.com/office/powerpoint/2010/main" val="262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"/>
            <a:ext cx="8388424" cy="684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404665"/>
            <a:ext cx="77768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Уважаемые родители!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Ежегодно на дорогах России гибнут  люди.</a:t>
            </a:r>
            <a:br>
              <a:rPr lang="ru-RU" sz="20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 Половина из них дети. </a:t>
            </a:r>
            <a:br>
              <a:rPr lang="ru-RU" sz="20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Ужасает тот факт, что смертность в результате ДТП в России в несколько раз превышает смертность в результате железнодорожных и авиационных катастроф, пожаров, наводнений и других несчастных случаев. Если говорить о детях, то в последние десятилетия от травм и других несчастных случаев их погибает во много раз больше, чем от детских заболеваний.</a:t>
            </a:r>
            <a:r>
              <a:rPr lang="ru-RU" sz="2000" b="1" dirty="0">
                <a:solidFill>
                  <a:schemeClr val="bg1"/>
                </a:solidFill>
                <a:latin typeface="Cambria"/>
                <a:ea typeface="Times New Roman"/>
                <a:cs typeface="Arial"/>
              </a:rPr>
              <a:t> </a:t>
            </a:r>
            <a:br>
              <a:rPr lang="ru-RU" sz="2000" b="1" dirty="0">
                <a:solidFill>
                  <a:schemeClr val="bg1"/>
                </a:solidFill>
                <a:latin typeface="Cambria"/>
                <a:ea typeface="Times New Roman"/>
                <a:cs typeface="Arial"/>
              </a:rPr>
            </a:br>
            <a:r>
              <a:rPr lang="ru-RU" sz="2000" b="1" dirty="0">
                <a:solidFill>
                  <a:schemeClr val="bg1"/>
                </a:solidFill>
                <a:latin typeface="Cambria"/>
                <a:ea typeface="Times New Roman"/>
                <a:cs typeface="Arial"/>
              </a:rPr>
              <a:t>На  территории Калужской области с  начала года зарегистрировано 109 дорожно - транспортных происшествий с  участием несовершеннолетних, 5 детей погибли и  115  — травмированы.  </a:t>
            </a:r>
            <a:br>
              <a:rPr lang="ru-RU" sz="2000" b="1" dirty="0">
                <a:solidFill>
                  <a:schemeClr val="bg1"/>
                </a:solidFill>
                <a:latin typeface="Cambria"/>
                <a:ea typeface="Times New Roman"/>
                <a:cs typeface="Arial"/>
              </a:rPr>
            </a:b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/>
              </a:rPr>
              <a:t>С  детьми-пешеходами произошло 32 ДТП, из  них  — 7 наездов в  темное время суток, в  которых погибли два и  получили ранения пять несовершеннолетних. Во  всех случаях у  детей отсутствовали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/>
              </a:rPr>
              <a:t>световозвращающие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/>
              </a:rPr>
              <a:t> элементы.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Пользователь\Desktop\Рисунок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t="4410" r="2929" b="4355"/>
          <a:stretch/>
        </p:blipFill>
        <p:spPr bwMode="auto">
          <a:xfrm>
            <a:off x="107504" y="1"/>
            <a:ext cx="1944216" cy="17320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0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1031</Words>
  <Application>Microsoft Office PowerPoint</Application>
  <PresentationFormat>Экран (4:3)</PresentationFormat>
  <Paragraphs>115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Times New Roman</vt:lpstr>
      <vt:lpstr>Cambria</vt:lpstr>
      <vt:lpstr>Comic Sans MS</vt:lpstr>
      <vt:lpstr>Monotype Corsiva</vt:lpstr>
      <vt:lpstr>Calibri</vt:lpstr>
      <vt:lpstr>1_Тема Office</vt:lpstr>
      <vt:lpstr>МУНИЦИПАЛЬНОЕ  БЮДЖЕТНОЕ ДОШКОЛЬНОЕ ОБРАЗОВАТЕЛЬНОЕ УЧРЕЖДЕНИЕ  №83  «СОКОЛЕНОК»  города КАЛУГИ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образовательного процесса в средней  группе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Елена</cp:lastModifiedBy>
  <cp:revision>123</cp:revision>
  <dcterms:created xsi:type="dcterms:W3CDTF">2014-07-06T18:18:01Z</dcterms:created>
  <dcterms:modified xsi:type="dcterms:W3CDTF">2020-11-05T15:48:58Z</dcterms:modified>
</cp:coreProperties>
</file>