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74" r:id="rId14"/>
    <p:sldId id="272" r:id="rId15"/>
    <p:sldId id="273" r:id="rId16"/>
    <p:sldId id="26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08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75680-5685-4D89-AA40-6C9675D36095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EAC35-616E-412C-8B78-CB0A1CF2A4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75680-5685-4D89-AA40-6C9675D36095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EAC35-616E-412C-8B78-CB0A1CF2A4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75680-5685-4D89-AA40-6C9675D36095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EAC35-616E-412C-8B78-CB0A1CF2A4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75680-5685-4D89-AA40-6C9675D36095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EAC35-616E-412C-8B78-CB0A1CF2A4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75680-5685-4D89-AA40-6C9675D36095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EAC35-616E-412C-8B78-CB0A1CF2A4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75680-5685-4D89-AA40-6C9675D36095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EAC35-616E-412C-8B78-CB0A1CF2A4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75680-5685-4D89-AA40-6C9675D36095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EAC35-616E-412C-8B78-CB0A1CF2A4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75680-5685-4D89-AA40-6C9675D36095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EAC35-616E-412C-8B78-CB0A1CF2A4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75680-5685-4D89-AA40-6C9675D36095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EAC35-616E-412C-8B78-CB0A1CF2A4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75680-5685-4D89-AA40-6C9675D36095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EAC35-616E-412C-8B78-CB0A1CF2A4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75680-5685-4D89-AA40-6C9675D36095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EAC35-616E-412C-8B78-CB0A1CF2A4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8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75680-5685-4D89-AA40-6C9675D36095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EAC35-616E-412C-8B78-CB0A1CF2A45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7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42910" y="1214422"/>
            <a:ext cx="7772400" cy="242889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3A085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Родительское собрание № 1 </a:t>
            </a:r>
            <a:br>
              <a:rPr lang="ru-RU" b="1" i="1" dirty="0" smtClean="0">
                <a:solidFill>
                  <a:srgbClr val="3A085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rgbClr val="3A085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тему</a:t>
            </a:r>
            <a:r>
              <a:rPr lang="en-US" b="1" i="1" dirty="0" smtClean="0">
                <a:solidFill>
                  <a:srgbClr val="3A085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ru-RU" b="1" i="1" dirty="0" smtClean="0">
                <a:solidFill>
                  <a:srgbClr val="3A085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smtClean="0">
                <a:solidFill>
                  <a:srgbClr val="3A085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i="1" dirty="0" smtClean="0">
                <a:solidFill>
                  <a:srgbClr val="3A085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rgbClr val="3A085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b="1" i="1" dirty="0" smtClean="0">
                <a:solidFill>
                  <a:srgbClr val="3A085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и стали мы на год взрослее»</a:t>
            </a:r>
            <a:br>
              <a:rPr lang="ru-RU" b="1" i="1" dirty="0" smtClean="0">
                <a:solidFill>
                  <a:srgbClr val="3A085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rgbClr val="3A085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(дистанционно)</a:t>
            </a:r>
            <a:endParaRPr lang="ru-RU" b="1" i="1" dirty="0">
              <a:solidFill>
                <a:srgbClr val="3A085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139952" y="4572008"/>
            <a:ext cx="4761146" cy="2025344"/>
          </a:xfrm>
        </p:spPr>
        <p:txBody>
          <a:bodyPr>
            <a:normAutofit fontScale="85000" lnSpcReduction="20000"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Подготовили</a:t>
            </a:r>
            <a:r>
              <a:rPr lang="en-US" sz="2800" b="1" dirty="0" smtClean="0">
                <a:solidFill>
                  <a:srgbClr val="002060"/>
                </a:solidFill>
              </a:rPr>
              <a:t>: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воспитатели старшей группы №7 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Базанова </a:t>
            </a:r>
            <a:r>
              <a:rPr lang="ru-RU" sz="2800" b="1" dirty="0" smtClean="0">
                <a:solidFill>
                  <a:srgbClr val="002060"/>
                </a:solidFill>
              </a:rPr>
              <a:t>Елена Николаевна,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 Ларина </a:t>
            </a:r>
            <a:r>
              <a:rPr lang="ru-RU" sz="2800" b="1" dirty="0" smtClean="0">
                <a:solidFill>
                  <a:srgbClr val="002060"/>
                </a:solidFill>
              </a:rPr>
              <a:t>Александра Михайловна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2020год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00232" y="261961"/>
            <a:ext cx="5429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МБДОУ №83 «Соколенок» г. Калуги</a:t>
            </a:r>
            <a:endParaRPr lang="ru-RU" sz="2400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715436" cy="78579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поведения</a:t>
            </a:r>
            <a:endParaRPr lang="ru-RU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7972452" cy="5786478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Ребенок обо всем уже имеет собственное мнение. Может объяснить, кто и почему ему нравится или не нравится. Он наблюдателен. Его очень интересует все, что происходит вокруг. Он стремится отыскать причины и связи между различными явлениями. Ребенок становится очень самостоятельным. Но переключать его на разные виды деятельности целенаправленно еще очень сложно. Он применяет в играх свои новые знания, сам выдумывает сюжеты игр, с легкостью осваивает сложные игрушки -конструктор, компьютер. К шести годам он осваивает большинство необходимых навыков и совершенствует их прямо на глазах - становится более аккуратным, следит за своим внешним видом - прической, одеждой, помогает вам по хозяйству.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715436" cy="78579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Творческое развитие</a:t>
            </a:r>
            <a:endParaRPr lang="ru-RU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785794"/>
            <a:ext cx="8215370" cy="578647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</a:rPr>
              <a:t>Пик творческого развития ребенка. Его очень привлекает живопись, он может подолгу рассматривать картины и краски. С удовольствием рисует сам, пытается что- то срисовывать с картины и придумывать свой сюжет. В пять лет ребенок различными цветами выражает свои чувства по отношению к тому, что рисует. Считается, что детские рисунки - ключ к внутреннему миру ребенка. Теперь уже он рисует человека уже таким,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</a:rPr>
              <a:t>какой он есть на самом деле,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</a:rPr>
              <a:t>детализируя лицо с глазами,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</a:rPr>
              <a:t>чтобы он видел, с ушами,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</a:rPr>
              <a:t>чтобы слышал, ртом, чтобы говорил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</a:rPr>
              <a:t>и носом, чтобы нюхать. 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Picture 2" descr="http://ddut-penza.ru/wp-content/uploads/2015/12/%D1%89-768x62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8" y="4011108"/>
            <a:ext cx="3204355" cy="2591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79690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Причины серьезных нарушений поведения детей </a:t>
            </a:r>
            <a:endParaRPr lang="ru-RU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7901014" cy="5429288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2774"/>
                </a:solidFill>
              </a:rPr>
              <a:t>Борьба за внимание:</a:t>
            </a:r>
            <a:r>
              <a:rPr lang="ru-RU" dirty="0" smtClean="0">
                <a:solidFill>
                  <a:srgbClr val="002774"/>
                </a:solidFill>
              </a:rPr>
              <a:t> ребенку не хватает внимания, которое ему так необходимо для нормального развития и эмоционального благополучия. Дети часто обижены на родителей. Причины могут быть разными. </a:t>
            </a:r>
          </a:p>
          <a:p>
            <a:pPr algn="just"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2774"/>
                </a:solidFill>
              </a:rPr>
              <a:t>Борьба за самоутверждение: </a:t>
            </a:r>
            <a:r>
              <a:rPr lang="ru-RU" dirty="0" smtClean="0">
                <a:solidFill>
                  <a:srgbClr val="002774"/>
                </a:solidFill>
              </a:rPr>
              <a:t>борьба против чрезмерной родительской опеки и власти.</a:t>
            </a:r>
          </a:p>
          <a:p>
            <a:pPr algn="just"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2774"/>
                </a:solidFill>
              </a:rPr>
              <a:t>Потеря веры в собственный успех: </a:t>
            </a:r>
            <a:r>
              <a:rPr lang="ru-RU" dirty="0" smtClean="0">
                <a:solidFill>
                  <a:srgbClr val="002774"/>
                </a:solidFill>
              </a:rPr>
              <a:t>ребенок переживает свое неблагополучие в какой-то одной области жизни, а неудачи у него возникают совсем в другой. Он приходит к выводу: «Нечего стараться, все равно ничего не выйдет». 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Профилактика детского дорожно-транспортного травматизма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6296" y="2636912"/>
            <a:ext cx="8856984" cy="2836912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7030A0"/>
                </a:solidFill>
              </a:rPr>
              <a:t>По городу, по </a:t>
            </a:r>
            <a:r>
              <a:rPr lang="ru-RU" b="1" dirty="0" smtClean="0">
                <a:solidFill>
                  <a:srgbClr val="7030A0"/>
                </a:solidFill>
              </a:rPr>
              <a:t>улице не </a:t>
            </a:r>
            <a:r>
              <a:rPr lang="ru-RU" b="1" dirty="0">
                <a:solidFill>
                  <a:srgbClr val="7030A0"/>
                </a:solidFill>
              </a:rPr>
              <a:t>ходят просто </a:t>
            </a:r>
            <a:r>
              <a:rPr lang="ru-RU" b="1" dirty="0" smtClean="0">
                <a:solidFill>
                  <a:srgbClr val="7030A0"/>
                </a:solidFill>
              </a:rPr>
              <a:t>так.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Когда </a:t>
            </a:r>
            <a:r>
              <a:rPr lang="ru-RU" b="1" dirty="0">
                <a:solidFill>
                  <a:srgbClr val="7030A0"/>
                </a:solidFill>
              </a:rPr>
              <a:t>не знаешь правила</a:t>
            </a:r>
            <a:r>
              <a:rPr lang="ru-RU" b="1" dirty="0" smtClean="0">
                <a:solidFill>
                  <a:srgbClr val="7030A0"/>
                </a:solidFill>
              </a:rPr>
              <a:t>, легко </a:t>
            </a:r>
            <a:r>
              <a:rPr lang="ru-RU" b="1" dirty="0">
                <a:solidFill>
                  <a:srgbClr val="7030A0"/>
                </a:solidFill>
              </a:rPr>
              <a:t>попасть </a:t>
            </a:r>
            <a:r>
              <a:rPr lang="ru-RU" b="1" dirty="0" smtClean="0">
                <a:solidFill>
                  <a:srgbClr val="7030A0"/>
                </a:solidFill>
              </a:rPr>
              <a:t>впросак.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Всё </a:t>
            </a:r>
            <a:r>
              <a:rPr lang="ru-RU" b="1" dirty="0">
                <a:solidFill>
                  <a:srgbClr val="7030A0"/>
                </a:solidFill>
              </a:rPr>
              <a:t>время будь </a:t>
            </a:r>
            <a:r>
              <a:rPr lang="ru-RU" b="1" dirty="0" smtClean="0">
                <a:solidFill>
                  <a:srgbClr val="7030A0"/>
                </a:solidFill>
              </a:rPr>
              <a:t>внимательным и </a:t>
            </a:r>
            <a:r>
              <a:rPr lang="ru-RU" b="1" dirty="0">
                <a:solidFill>
                  <a:srgbClr val="7030A0"/>
                </a:solidFill>
              </a:rPr>
              <a:t>помни наперед: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7030A0"/>
                </a:solidFill>
              </a:rPr>
              <a:t>   Свои имеют </a:t>
            </a:r>
            <a:r>
              <a:rPr lang="ru-RU" b="1" dirty="0" smtClean="0">
                <a:solidFill>
                  <a:srgbClr val="7030A0"/>
                </a:solidFill>
              </a:rPr>
              <a:t>правила шофёр </a:t>
            </a:r>
            <a:r>
              <a:rPr lang="ru-RU" b="1" dirty="0">
                <a:solidFill>
                  <a:srgbClr val="7030A0"/>
                </a:solidFill>
              </a:rPr>
              <a:t>и пешеход.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20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501122" cy="1143008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Рекомендации для родителей по ПДД</a:t>
            </a:r>
            <a:endParaRPr lang="ru-RU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571612"/>
            <a:ext cx="8858280" cy="5072098"/>
          </a:xfrm>
        </p:spPr>
        <p:txBody>
          <a:bodyPr>
            <a:normAutofit fontScale="92500" lnSpcReduction="20000"/>
          </a:bodyPr>
          <a:lstStyle/>
          <a:p>
            <a:pPr algn="ctr" fontAlgn="base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Уважаемые родители!</a:t>
            </a:r>
            <a:endParaRPr lang="ru-RU" dirty="0" smtClean="0">
              <a:solidFill>
                <a:srgbClr val="002060"/>
              </a:solidFill>
            </a:endParaRPr>
          </a:p>
          <a:p>
            <a:pPr algn="just" fontAlgn="base"/>
            <a:r>
              <a:rPr lang="ru-RU" dirty="0" smtClean="0">
                <a:solidFill>
                  <a:srgbClr val="002060"/>
                </a:solidFill>
              </a:rPr>
              <a:t>Побеспокойтесь о том,  чтобы Ваш ребенок «ЗАСВЕТИЛСЯ» на дороге. Примите меры к тому, чтобы на одежде у ребенка были светоотражающие элементы, делающие его очень заметным на дороге.</a:t>
            </a:r>
          </a:p>
          <a:p>
            <a:pPr algn="ctr" fontAlgn="base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Помните!</a:t>
            </a:r>
            <a:endParaRPr lang="ru-RU" dirty="0" smtClean="0">
              <a:solidFill>
                <a:srgbClr val="002060"/>
              </a:solidFill>
            </a:endParaRPr>
          </a:p>
          <a:p>
            <a:pPr algn="just" fontAlgn="base"/>
            <a:r>
              <a:rPr lang="ru-RU" dirty="0" smtClean="0">
                <a:solidFill>
                  <a:srgbClr val="002060"/>
                </a:solidFill>
              </a:rPr>
              <a:t>в темной одежде маленького пешехода просто не видно водителю, а значит, есть опасность наезда.</a:t>
            </a:r>
          </a:p>
          <a:p>
            <a:pPr algn="ctr" fontAlgn="base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БЕЗОПАСНОСТЬ ДЕТЕЙ – ОБЯЗАННОСТЬ ВЗРОСЛЫХ!</a:t>
            </a:r>
            <a:endParaRPr lang="ru-RU" dirty="0" smtClean="0">
              <a:solidFill>
                <a:srgbClr val="002060"/>
              </a:solidFill>
            </a:endParaRPr>
          </a:p>
          <a:p>
            <a:pPr algn="ctr" fontAlgn="base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СВЕТОВОЗВРАЩАТЕЛИ СОХРАНЯТ ЖИЗНЬ!</a:t>
            </a:r>
            <a:endParaRPr lang="ru-RU" dirty="0" smtClean="0">
              <a:solidFill>
                <a:srgbClr val="002060"/>
              </a:solidFill>
            </a:endParaRPr>
          </a:p>
          <a:p>
            <a:pPr algn="just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501122" cy="71438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Рекомендации для родителей по ПДД</a:t>
            </a:r>
            <a:endParaRPr lang="ru-RU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357298"/>
            <a:ext cx="8858280" cy="5286412"/>
          </a:xfrm>
        </p:spPr>
        <p:txBody>
          <a:bodyPr>
            <a:normAutofit fontScale="92500" lnSpcReduction="20000"/>
          </a:bodyPr>
          <a:lstStyle/>
          <a:p>
            <a:pPr algn="ctr" fontAlgn="base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Уважаемые родители!</a:t>
            </a:r>
            <a:endParaRPr lang="ru-RU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Ребенок, находясь в автомобиле, требует дополнительной защиты и внимания. Для маленьких пассажиров основным и самым эффективным средством защиты является детское удерживающее устройство – так называемое </a:t>
            </a:r>
            <a:r>
              <a:rPr lang="ru-RU" dirty="0" err="1" smtClean="0">
                <a:solidFill>
                  <a:srgbClr val="002060"/>
                </a:solidFill>
              </a:rPr>
              <a:t>автокресло</a:t>
            </a:r>
            <a:r>
              <a:rPr lang="ru-RU" dirty="0" smtClean="0">
                <a:solidFill>
                  <a:srgbClr val="002060"/>
                </a:solidFill>
              </a:rPr>
              <a:t>, сконструированное с учетом всех особенностей детского организма, индивидуально подобранное к росту и весу ребенка и правильно установленное в машине. Эффективность использования </a:t>
            </a:r>
            <a:r>
              <a:rPr lang="ru-RU" dirty="0" err="1" smtClean="0">
                <a:solidFill>
                  <a:srgbClr val="002060"/>
                </a:solidFill>
              </a:rPr>
              <a:t>автокресла</a:t>
            </a:r>
            <a:r>
              <a:rPr lang="ru-RU" dirty="0" smtClean="0">
                <a:solidFill>
                  <a:srgbClr val="002060"/>
                </a:solidFill>
              </a:rPr>
              <a:t> доказана многочисленными исследованиями, которые проводились как в России, так и за рубежом.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CustomShape 1"/>
          <p:cNvSpPr/>
          <p:nvPr/>
        </p:nvSpPr>
        <p:spPr>
          <a:xfrm>
            <a:off x="0" y="188640"/>
            <a:ext cx="8925120" cy="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6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МБДОУ №83 «Соколенок» </a:t>
            </a:r>
            <a:endParaRPr lang="ru-RU" sz="36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6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248016 г. Калуга</a:t>
            </a:r>
            <a:endParaRPr lang="ru-RU" sz="36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6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Ул. Баррикад, 142</a:t>
            </a:r>
            <a:endParaRPr lang="ru-RU" sz="36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36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4400" b="1" strike="noStrike" spc="-1" dirty="0">
                <a:solidFill>
                  <a:srgbClr val="FF0000"/>
                </a:solidFill>
                <a:latin typeface="Trebuchet MS"/>
                <a:ea typeface="DejaVu Sans"/>
              </a:rPr>
              <a:t> </a:t>
            </a:r>
            <a:endParaRPr lang="ru-RU" sz="4400" b="0" strike="noStrike" spc="-1" dirty="0">
              <a:latin typeface="Arial"/>
            </a:endParaRPr>
          </a:p>
        </p:txBody>
      </p:sp>
      <p:sp>
        <p:nvSpPr>
          <p:cNvPr id="113" name="CustomShape 2"/>
          <p:cNvSpPr/>
          <p:nvPr/>
        </p:nvSpPr>
        <p:spPr>
          <a:xfrm>
            <a:off x="214200" y="428760"/>
            <a:ext cx="8925120" cy="6235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</p:txBody>
      </p:sp>
      <p:pic>
        <p:nvPicPr>
          <p:cNvPr id="6" name="Рисунок 5" descr="C:\Users\1\Desktop\DSC_066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2214554"/>
            <a:ext cx="721523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развития детей </a:t>
            </a:r>
            <a:b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5-6 лет</a:t>
            </a:r>
            <a:endParaRPr lang="ru-RU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428736"/>
            <a:ext cx="8401080" cy="4572032"/>
          </a:xfrm>
        </p:spPr>
        <p:txBody>
          <a:bodyPr>
            <a:normAutofit fontScale="92500"/>
          </a:bodyPr>
          <a:lstStyle/>
          <a:p>
            <a:pPr indent="0" algn="just">
              <a:buNone/>
              <a:defRPr/>
            </a:pPr>
            <a:r>
              <a:rPr lang="ru-RU" b="1" dirty="0">
                <a:solidFill>
                  <a:srgbClr val="002060"/>
                </a:solidFill>
                <a:cs typeface="Times New Roman" pitchFamily="18" charset="0"/>
              </a:rPr>
              <a:t>Возраст 5-6 лет - возраст активного развития физических и познавательных способностей ребенка, общения со сверстниками.</a:t>
            </a:r>
          </a:p>
          <a:p>
            <a:pPr indent="0" algn="just">
              <a:buNone/>
              <a:defRPr/>
            </a:pPr>
            <a:r>
              <a:rPr lang="ru-RU" b="1" dirty="0">
                <a:solidFill>
                  <a:srgbClr val="002060"/>
                </a:solidFill>
                <a:cs typeface="Times New Roman" pitchFamily="18" charset="0"/>
              </a:rPr>
              <a:t>И тем не менее игра остается основным способом познания окружающего мира</a:t>
            </a:r>
            <a:r>
              <a:rPr lang="ru-RU" b="1" dirty="0" smtClean="0">
                <a:solidFill>
                  <a:srgbClr val="002060"/>
                </a:solidFill>
                <a:cs typeface="Times New Roman" pitchFamily="18" charset="0"/>
              </a:rPr>
              <a:t>.</a:t>
            </a:r>
            <a:endParaRPr lang="ru-RU" b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altLang="ru-RU" b="1" dirty="0" smtClean="0">
                <a:solidFill>
                  <a:srgbClr val="002060"/>
                </a:solidFill>
                <a:cs typeface="Times New Roman" pitchFamily="16" charset="0"/>
              </a:rPr>
              <a:t>Это период благоприятный для развития всех познавательных процессов: </a:t>
            </a:r>
          </a:p>
          <a:p>
            <a:pPr marL="0" indent="0" algn="just">
              <a:buNone/>
            </a:pPr>
            <a:r>
              <a:rPr lang="ru-RU" altLang="ru-RU" b="1" dirty="0" smtClean="0">
                <a:solidFill>
                  <a:schemeClr val="accent2">
                    <a:lumMod val="75000"/>
                  </a:schemeClr>
                </a:solidFill>
                <a:cs typeface="Times New Roman" pitchFamily="16" charset="0"/>
              </a:rPr>
              <a:t>внимания, восприятия, </a:t>
            </a:r>
          </a:p>
          <a:p>
            <a:pPr marL="0" indent="0" algn="just">
              <a:buNone/>
            </a:pPr>
            <a:r>
              <a:rPr lang="ru-RU" altLang="ru-RU" b="1" dirty="0" smtClean="0">
                <a:solidFill>
                  <a:schemeClr val="accent2">
                    <a:lumMod val="75000"/>
                  </a:schemeClr>
                </a:solidFill>
                <a:cs typeface="Times New Roman" pitchFamily="16" charset="0"/>
              </a:rPr>
              <a:t>мышления, памяти, воображения</a:t>
            </a:r>
            <a:r>
              <a:rPr lang="ru-RU" altLang="ru-RU" b="1" dirty="0" smtClean="0">
                <a:solidFill>
                  <a:srgbClr val="002060"/>
                </a:solidFill>
                <a:cs typeface="Times New Roman" pitchFamily="16" charset="0"/>
              </a:rPr>
              <a:t>.</a:t>
            </a:r>
            <a:endParaRPr lang="ru-RU" dirty="0"/>
          </a:p>
        </p:txBody>
      </p:sp>
      <p:pic>
        <p:nvPicPr>
          <p:cNvPr id="4" name="Picture 2" descr="http://www.playcast.ru/uploads/2016/11/30/2070333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40" y="4451377"/>
            <a:ext cx="2232811" cy="2406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868346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Внимание</a:t>
            </a:r>
            <a:endParaRPr lang="ru-RU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/>
          </a:bodyPr>
          <a:lstStyle/>
          <a:p>
            <a:pPr algn="just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cs typeface="Times New Roman" pitchFamily="16" charset="0"/>
              </a:rPr>
              <a:t>Ребенок может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cs typeface="Times New Roman" pitchFamily="16" charset="0"/>
              </a:rPr>
              <a:t>:</a:t>
            </a:r>
            <a:endParaRPr lang="ru-RU" b="1" dirty="0" smtClean="0">
              <a:solidFill>
                <a:schemeClr val="accent2">
                  <a:lumMod val="75000"/>
                </a:schemeClr>
              </a:solidFill>
              <a:cs typeface="Times New Roman" pitchFamily="16" charset="0"/>
            </a:endParaRPr>
          </a:p>
          <a:p>
            <a:pPr algn="just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dirty="0" smtClean="0">
                <a:solidFill>
                  <a:srgbClr val="002060"/>
                </a:solidFill>
                <a:cs typeface="Times New Roman" pitchFamily="16" charset="0"/>
              </a:rPr>
              <a:t>-</a:t>
            </a:r>
            <a:r>
              <a:rPr lang="ru-RU" b="1" dirty="0" smtClean="0">
                <a:solidFill>
                  <a:srgbClr val="002060"/>
                </a:solidFill>
                <a:cs typeface="Times New Roman" pitchFamily="16" charset="0"/>
              </a:rPr>
              <a:t>выполн</a:t>
            </a:r>
            <a:r>
              <a:rPr lang="ru-RU" b="1" dirty="0">
                <a:solidFill>
                  <a:srgbClr val="002060"/>
                </a:solidFill>
                <a:cs typeface="Times New Roman" pitchFamily="16" charset="0"/>
              </a:rPr>
              <a:t>я</a:t>
            </a:r>
            <a:r>
              <a:rPr lang="ru-RU" b="1" dirty="0" smtClean="0">
                <a:solidFill>
                  <a:srgbClr val="002060"/>
                </a:solidFill>
                <a:cs typeface="Times New Roman" pitchFamily="16" charset="0"/>
              </a:rPr>
              <a:t>ть задание, не отвлекаясь в течение 20-25 минут;</a:t>
            </a:r>
          </a:p>
          <a:p>
            <a:pPr algn="just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2060"/>
                </a:solidFill>
                <a:cs typeface="Times New Roman" pitchFamily="16" charset="0"/>
              </a:rPr>
              <a:t>- удерживать в поле зрения 6-7 предметов;</a:t>
            </a:r>
          </a:p>
          <a:p>
            <a:pPr algn="just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2060"/>
                </a:solidFill>
                <a:cs typeface="Times New Roman" pitchFamily="16" charset="0"/>
              </a:rPr>
              <a:t>- находить 10 отличий между предметами;</a:t>
            </a:r>
          </a:p>
          <a:p>
            <a:pPr algn="just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2060"/>
                </a:solidFill>
                <a:cs typeface="Times New Roman" pitchFamily="16" charset="0"/>
              </a:rPr>
              <a:t>-  выполнять самостоятельно задания по предложенному образцу;</a:t>
            </a:r>
          </a:p>
          <a:p>
            <a:pPr algn="just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2060"/>
                </a:solidFill>
                <a:cs typeface="Times New Roman" pitchFamily="16" charset="0"/>
              </a:rPr>
              <a:t>- находить 8-9 пар одинаковых                               						предметов.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93978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Память</a:t>
            </a:r>
            <a:endParaRPr lang="ru-RU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/>
          </a:bodyPr>
          <a:lstStyle/>
          <a:p>
            <a:pPr algn="just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cs typeface="Times New Roman" pitchFamily="16" charset="0"/>
              </a:rPr>
              <a:t>Ребенок может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cs typeface="Times New Roman" pitchFamily="16" charset="0"/>
              </a:rPr>
              <a:t>:</a:t>
            </a:r>
            <a:endParaRPr lang="ru-RU" b="1" dirty="0" smtClean="0">
              <a:solidFill>
                <a:schemeClr val="accent2">
                  <a:lumMod val="75000"/>
                </a:schemeClr>
              </a:solidFill>
              <a:cs typeface="Times New Roman" pitchFamily="16" charset="0"/>
            </a:endParaRPr>
          </a:p>
          <a:p>
            <a:pPr algn="just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2060"/>
                </a:solidFill>
                <a:cs typeface="Times New Roman" pitchFamily="16" charset="0"/>
              </a:rPr>
              <a:t>- запоминать 10-12 картинок в течение 1-2 минут;</a:t>
            </a:r>
          </a:p>
          <a:p>
            <a:pPr algn="just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2060"/>
                </a:solidFill>
                <a:cs typeface="Times New Roman" pitchFamily="16" charset="0"/>
              </a:rPr>
              <a:t>- рассказывать наизусть несколько стихотворений;</a:t>
            </a:r>
          </a:p>
          <a:p>
            <a:pPr algn="just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2060"/>
                </a:solidFill>
                <a:cs typeface="Times New Roman" pitchFamily="16" charset="0"/>
              </a:rPr>
              <a:t>- пересказать близко к тексту прочитанное произведение;</a:t>
            </a:r>
          </a:p>
          <a:p>
            <a:pPr algn="just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2060"/>
                </a:solidFill>
                <a:cs typeface="Times New Roman" pitchFamily="16" charset="0"/>
              </a:rPr>
              <a:t>- сравнивать два изображения, предмета по памяти.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796908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Мышление</a:t>
            </a:r>
            <a:endParaRPr lang="ru-RU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fontScale="85000" lnSpcReduction="10000"/>
          </a:bodyPr>
          <a:lstStyle/>
          <a:p>
            <a:pPr indent="0" algn="just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cs typeface="Times New Roman" pitchFamily="16" charset="0"/>
              </a:rPr>
              <a:t>В данный возрастной период формируется словесно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cs typeface="Times New Roman" pitchFamily="16" charset="0"/>
              </a:rPr>
              <a:t>-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cs typeface="Times New Roman" pitchFamily="16" charset="0"/>
              </a:rPr>
              <a:t>логическое мышление. Ребенок может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cs typeface="Times New Roman" pitchFamily="16" charset="0"/>
              </a:rPr>
              <a:t>:</a:t>
            </a:r>
            <a:endParaRPr lang="ru-RU" b="1" dirty="0" smtClean="0">
              <a:solidFill>
                <a:schemeClr val="accent2">
                  <a:lumMod val="75000"/>
                </a:schemeClr>
              </a:solidFill>
              <a:cs typeface="Times New Roman" pitchFamily="16" charset="0"/>
            </a:endParaRPr>
          </a:p>
          <a:p>
            <a:pPr algn="just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2060"/>
                </a:solidFill>
                <a:cs typeface="Times New Roman" pitchFamily="16" charset="0"/>
              </a:rPr>
              <a:t>- определять последовательность событий;</a:t>
            </a:r>
          </a:p>
          <a:p>
            <a:pPr algn="just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2060"/>
                </a:solidFill>
                <a:cs typeface="Times New Roman" pitchFamily="16" charset="0"/>
              </a:rPr>
              <a:t>- складывать разрезанную картинку из 6-9 частей;</a:t>
            </a:r>
          </a:p>
          <a:p>
            <a:pPr algn="just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2060"/>
                </a:solidFill>
                <a:cs typeface="Times New Roman" pitchFamily="16" charset="0"/>
              </a:rPr>
              <a:t>- находить и объяснять несоответствия на рисунках;</a:t>
            </a:r>
          </a:p>
          <a:p>
            <a:pPr algn="just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2060"/>
                </a:solidFill>
                <a:cs typeface="Times New Roman" pitchFamily="16" charset="0"/>
              </a:rPr>
              <a:t>- находить и объяснять отличия между 							     предметами и явлениями;</a:t>
            </a:r>
          </a:p>
          <a:p>
            <a:pPr algn="just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2060"/>
                </a:solidFill>
              </a:rPr>
              <a:t>									     - находить среди 							     предложенных 4 предметов 							     лишний, объяснять свой 							     выбор </a:t>
            </a:r>
          </a:p>
          <a:p>
            <a:endParaRPr lang="ru-RU" dirty="0"/>
          </a:p>
        </p:txBody>
      </p:sp>
      <p:pic>
        <p:nvPicPr>
          <p:cNvPr id="4" name="Picture 2" descr="http://ds180.centerstart.ru/sites/ds130-ostrov.centerstart.ru/files/4_urove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43380"/>
            <a:ext cx="3661958" cy="2144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2844" y="571480"/>
            <a:ext cx="8858312" cy="6072230"/>
          </a:xfrm>
        </p:spPr>
        <p:txBody>
          <a:bodyPr>
            <a:normAutofit fontScale="92500" lnSpcReduction="20000"/>
          </a:bodyPr>
          <a:lstStyle/>
          <a:p>
            <a:pPr algn="just">
              <a:spcBef>
                <a:spcPts val="8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 i="1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>Ведущая деятельность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Cambria" pitchFamily="16" charset="0"/>
              </a:rPr>
              <a:t>— игра со сверстниками.</a:t>
            </a:r>
            <a:endParaRPr lang="ru-RU" b="1" i="1" dirty="0" smtClean="0">
              <a:solidFill>
                <a:srgbClr val="002060"/>
              </a:solidFill>
              <a:latin typeface="Cambria" pitchFamily="16" charset="0"/>
            </a:endParaRPr>
          </a:p>
          <a:p>
            <a:pPr algn="just">
              <a:spcBef>
                <a:spcPts val="8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 i="1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>Условия успешности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Cambria" pitchFamily="16" charset="0"/>
              </a:rPr>
              <a:t>— собственный широкий кругозор, хорошо развитая речь.</a:t>
            </a:r>
          </a:p>
          <a:p>
            <a:pPr algn="just">
              <a:spcBef>
                <a:spcPts val="8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 i="1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>Отношения со сверстниками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Cambria" pitchFamily="16" charset="0"/>
              </a:rPr>
              <a:t>— партнер по играм, предпочтения в общении.</a:t>
            </a:r>
          </a:p>
          <a:p>
            <a:pPr algn="just">
              <a:spcBef>
                <a:spcPts val="8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 i="1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>Отношения со взрослыми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Cambria" pitchFamily="16" charset="0"/>
              </a:rPr>
              <a:t>— </a:t>
            </a:r>
            <a:r>
              <a:rPr lang="ru-RU" b="1" dirty="0" smtClean="0">
                <a:solidFill>
                  <a:srgbClr val="002060"/>
                </a:solidFill>
                <a:latin typeface="Cambria" pitchFamily="16" charset="0"/>
              </a:rPr>
              <a:t>источник информации, собеседник.</a:t>
            </a:r>
          </a:p>
          <a:p>
            <a:pPr algn="just">
              <a:spcBef>
                <a:spcPts val="8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 i="1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>Способ познания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Cambria" pitchFamily="16" charset="0"/>
              </a:rPr>
              <a:t>— общение со взрослым,</a:t>
            </a:r>
            <a:r>
              <a:rPr lang="en-US" b="1" dirty="0" smtClean="0">
                <a:solidFill>
                  <a:srgbClr val="002060"/>
                </a:solidFill>
                <a:latin typeface="Cambria" pitchFamily="16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Cambria" pitchFamily="16" charset="0"/>
              </a:rPr>
              <a:t>сверстником, самостоятельная деятельность, экспериментирование.</a:t>
            </a:r>
            <a:endParaRPr lang="ru-RU" b="1" i="1" dirty="0" smtClean="0">
              <a:solidFill>
                <a:srgbClr val="002060"/>
              </a:solidFill>
              <a:latin typeface="Cambria" pitchFamily="16" charset="0"/>
            </a:endParaRPr>
          </a:p>
          <a:p>
            <a:pPr algn="just">
              <a:spcBef>
                <a:spcPts val="8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i="1" dirty="0" smtClean="0">
                <a:solidFill>
                  <a:srgbClr val="002060"/>
                </a:solidFill>
                <a:latin typeface="Cambria" pitchFamily="16" charset="0"/>
              </a:rPr>
              <a:t>	</a:t>
            </a:r>
            <a:r>
              <a:rPr lang="ru-RU" sz="3600" b="1" i="1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>Эмоции</a:t>
            </a:r>
            <a:r>
              <a:rPr lang="ru-RU" sz="3600" dirty="0" smtClean="0">
                <a:solidFill>
                  <a:srgbClr val="002060"/>
                </a:solidFill>
                <a:latin typeface="Cambria" pitchFamily="16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Cambria" pitchFamily="16" charset="0"/>
              </a:rPr>
              <a:t>— настроение ровное, оптимистичное.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vant-dou18.edumsko.ru/uploads/1000/969/section/46567/778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BD1"/>
              </a:clrFrom>
              <a:clrTo>
                <a:srgbClr val="FFFBD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739" y="4846927"/>
            <a:ext cx="3003261" cy="2011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715436" cy="78579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Двигательные навыки</a:t>
            </a:r>
            <a:endParaRPr lang="ru-RU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785795"/>
            <a:ext cx="8401080" cy="4929222"/>
          </a:xfrm>
        </p:spPr>
        <p:txBody>
          <a:bodyPr>
            <a:normAutofit fontScale="92500" lnSpcReduction="20000"/>
          </a:bodyPr>
          <a:lstStyle/>
          <a:p>
            <a:pPr indent="0"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С пяти до шести лет у вашего ребенка еще значительнее сдвиги в усовершенствование моторики и силы. Скорость движений продолжает возрастать, заметно улучшается их координация. Теперь он уже может выполнять 2-3 вида двигательных навыков одновременно: бежать, ловить мяч, пританцовывать. Ребенок любит бегать, соревноваться. Может больше часа не отрываясь играть на улице в спортивные игры, бегать на расстояние до 200 м. Он учится кататься на коньках, лыжах, роликах, если еще не умел, то с легкостью может освоить плавание.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796908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Эмоциональное развитие</a:t>
            </a:r>
            <a:endParaRPr lang="ru-RU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115328" cy="5429288"/>
          </a:xfrm>
        </p:spPr>
        <p:txBody>
          <a:bodyPr>
            <a:normAutofit fontScale="925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</a:rPr>
              <a:t>У ребенка уже имеются собственные представления о красоте. Некоторые с удовольствием начинают слушать классическую музыку. Ребенок учится выплескивать часть эмоций в своих любимых занятиях и стремиться управлять ими, пытается сдерживать и скрывать свои чувства (но не всегда у него это может получаться.) Труднее всего детям удается справлять со своим страхом. Им могут сниться страшные сны. Он познает новые понятия: рождение, смерть, болезни, бедствия.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arhivurokov.ru/kopilka/uploads/user_file_581ccc14107b3/sbornik_uprazhnienii_dlia_razvitiia_umienii_nieobkhodimykh_dlia_uspieshnoi_adapt_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54" y="5210930"/>
            <a:ext cx="2214546" cy="1647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715436" cy="78579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Социальное развитие</a:t>
            </a:r>
            <a:endParaRPr lang="ru-RU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785794"/>
            <a:ext cx="8643998" cy="5786478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С пяти ребенок уже четко знает свою половую принадлежность и даже в играх не хочет ее менять. В этом возраста в воспитание мальчика очень важное место отводиться отцу, а у девочек - маме. Папы учат сына быть мужественными, мамы дочек - женственными. У малыша закладывается представления о роли противоположного пола в жизни. Дочь постигает роль мужчины через поведение отца, а мальчики - роль женщины, через общение с мамой. После пяти лет отношения со сверстниками переходят в дружеские. Появляются первые друзья, обычно такого же пола. Большую часть времени он проводит с ними.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</a:rPr>
              <a:t>Происходит некоторое отдаление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</a:rPr>
              <a:t>от родителей. Ребенок уже безболезненно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</a:rPr>
              <a:t>может перенести недолгую разлуку с близкими.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981</Words>
  <Application>Microsoft Office PowerPoint</Application>
  <PresentationFormat>Экран (4:3)</PresentationFormat>
  <Paragraphs>85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Родительское собрание № 1   на тему:  «Вот и стали мы на год взрослее» (дистанционно)</vt:lpstr>
      <vt:lpstr>Особенности развития детей  5-6 лет</vt:lpstr>
      <vt:lpstr>Внимание</vt:lpstr>
      <vt:lpstr>Память</vt:lpstr>
      <vt:lpstr>Мышление</vt:lpstr>
      <vt:lpstr>Презентация PowerPoint</vt:lpstr>
      <vt:lpstr>Двигательные навыки</vt:lpstr>
      <vt:lpstr>Эмоциональное развитие</vt:lpstr>
      <vt:lpstr>Социальное развитие</vt:lpstr>
      <vt:lpstr>Особенности поведения</vt:lpstr>
      <vt:lpstr>Творческое развитие</vt:lpstr>
      <vt:lpstr>Причины серьезных нарушений поведения детей </vt:lpstr>
      <vt:lpstr>Профилактика детского дорожно-транспортного травматизма</vt:lpstr>
      <vt:lpstr>Рекомендации для родителей по ПДД</vt:lpstr>
      <vt:lpstr>Рекомендации для родителей по ПДД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 на тему: «Вот и стали мы на год взрослее» (дистанционно)</dc:title>
  <dc:creator>Пользователь Windows</dc:creator>
  <cp:lastModifiedBy>admin</cp:lastModifiedBy>
  <cp:revision>21</cp:revision>
  <dcterms:created xsi:type="dcterms:W3CDTF">2020-10-17T10:23:03Z</dcterms:created>
  <dcterms:modified xsi:type="dcterms:W3CDTF">2020-10-26T07:14:41Z</dcterms:modified>
</cp:coreProperties>
</file>