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4" r:id="rId14"/>
    <p:sldId id="272" r:id="rId15"/>
    <p:sldId id="273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75680-5685-4D89-AA40-6C9675D3609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75680-5685-4D89-AA40-6C9675D36095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AC35-616E-412C-8B78-CB0A1CF2A4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8393586" cy="24288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 № 1 </a:t>
            </a:r>
            <a:b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тему</a:t>
            </a:r>
            <a:r>
              <a:rPr lang="en-US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«Вот и стали мы на год взрослее»</a:t>
            </a:r>
            <a:b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i="1" dirty="0" smtClean="0">
                <a:solidFill>
                  <a:srgbClr val="3A085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проведения  - дистанционное</a:t>
            </a:r>
            <a:endParaRPr lang="ru-RU" sz="4000" b="1" i="1" dirty="0">
              <a:solidFill>
                <a:srgbClr val="3A085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67944" y="4572008"/>
            <a:ext cx="4833154" cy="1881328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Подготовили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воспитатели старшей группы №10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Герасимова Людмила Васильевна,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Желудкова Наталья Ивановна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2020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232" y="285728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МБДОУ №83 «Соколенок» г. Калуги</a:t>
            </a:r>
            <a:endParaRPr lang="ru-RU" sz="24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7857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поведения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972452" cy="578647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Ребенок обо всем уже имеет собственное мнение. Может объяснить, кто и почему ему нравится или не нравится. Он наблюдателен. Его очень интересует все, что происходит вокруг. Он стремится отыскать причины и связи между различными явлениями. Ребенок становится очень самостоятельным. Но переключать его на разные виды деятельности целенаправленно еще очень сложно. Он применяет в играх свои новые знания, сам выдумывает сюжеты игр, с легкостью осваивает сложные игрушки -конструктор, компьютер. К шести годам он осваивает большинство необходимых навыков и совершенствует их прямо на глазах - становится более аккуратным, следит за своим внешним видом - прической, одеждой, помогает вам по хозяйству.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7857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Творческое развитие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215370" cy="578647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Пик творческого развития ребенка. Его очень привлекает живопись, он может подолгу рассматривать картины и краски. С удовольствием рисует сам, пытается что- то срисовывать с картины и придумывать свой сюжет. В пять лет ребенок различными цветами выражает свои чувства по отношению к тому, что рисует. Считается, что детские рисунки - ключ к внутреннему миру ребенка. Теперь уже он рисует человека уже таким,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какой он есть на самом деле,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детализируя лицо с глазами,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чтобы он видел, с ушами,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чтобы слышал, ртом, чтобы говорил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и носом, чтобы нюхать.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ddut-penza.ru/wp-content/uploads/2015/12/%D1%89-768x62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011108"/>
            <a:ext cx="3204355" cy="25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Причины серьезных нарушений поведения детей 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901014" cy="542928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774"/>
                </a:solidFill>
              </a:rPr>
              <a:t>Борьба за внимание:</a:t>
            </a:r>
            <a:r>
              <a:rPr lang="ru-RU" dirty="0" smtClean="0">
                <a:solidFill>
                  <a:srgbClr val="002774"/>
                </a:solidFill>
              </a:rPr>
              <a:t> ребенку не хватает внимания, которое ему так необходимо для нормального развития и эмоционального благополучия. Дети часто обижены на родителей. Причины могут быть разными. </a:t>
            </a:r>
          </a:p>
          <a:p>
            <a:pPr algn="just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774"/>
                </a:solidFill>
              </a:rPr>
              <a:t>Борьба за самоутверждение: </a:t>
            </a:r>
            <a:r>
              <a:rPr lang="ru-RU" dirty="0" smtClean="0">
                <a:solidFill>
                  <a:srgbClr val="002774"/>
                </a:solidFill>
              </a:rPr>
              <a:t>борьба против чрезмерной родительской опеки и власти.</a:t>
            </a:r>
          </a:p>
          <a:p>
            <a:pPr algn="just"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774"/>
                </a:solidFill>
              </a:rPr>
              <a:t>Потеря веры в собственный успех: </a:t>
            </a:r>
            <a:r>
              <a:rPr lang="ru-RU" dirty="0" smtClean="0">
                <a:solidFill>
                  <a:srgbClr val="002774"/>
                </a:solidFill>
              </a:rPr>
              <a:t>ребенок переживает свое неблагополучие в какой-то одной области жизни, а неудачи у него возникают совсем в другой. Он приходит к выводу: «Нечего стараться, все равно ничего не выйдет».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Профилактика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детского </a:t>
            </a:r>
            <a:r>
              <a:rPr lang="ru-RU" b="1" dirty="0">
                <a:solidFill>
                  <a:srgbClr val="C00000"/>
                </a:solidFill>
              </a:rPr>
              <a:t>дорожно-транспортного травматизма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492896"/>
            <a:ext cx="6563072" cy="341297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>Соблюдайте очень строго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>Дисциплину на дорогах.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>И дорога вам тогда 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7030A0"/>
                </a:solidFill>
              </a:rPr>
              <a:t>Будет другом навсегда!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5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1122" cy="11430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родителей по ПДД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858280" cy="5072098"/>
          </a:xfrm>
        </p:spPr>
        <p:txBody>
          <a:bodyPr>
            <a:normAutofit fontScale="925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Уважаемые родители!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Побеспокойтесь о том,  чтобы Ваш ребенок «ЗАСВЕТИЛСЯ» на дороге. Примите меры к тому, чтобы на одежде у ребенка были светоотражающие элементы, делающие его очень заметным на дороге.</a:t>
            </a:r>
          </a:p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Помните!</a:t>
            </a:r>
            <a:endParaRPr lang="ru-RU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ru-RU" dirty="0" smtClean="0">
                <a:solidFill>
                  <a:srgbClr val="002060"/>
                </a:solidFill>
              </a:rPr>
              <a:t>в темной одежде маленького пешехода просто не видно водителю, а значит, есть опасность наезда.</a:t>
            </a:r>
          </a:p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БЕЗОПАСНОСТЬ ДЕТЕЙ – ОБЯЗАННОСТЬ ВЗРОСЛЫХ!</a:t>
            </a:r>
            <a:endParaRPr lang="ru-RU" dirty="0" smtClean="0">
              <a:solidFill>
                <a:srgbClr val="002060"/>
              </a:solidFill>
            </a:endParaRPr>
          </a:p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СВЕТООТРАЖАТЕЛИ СОХРАНЯТ ЖИЗНЬ!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01122" cy="71438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родителей по ПДД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858280" cy="5286412"/>
          </a:xfrm>
        </p:spPr>
        <p:txBody>
          <a:bodyPr>
            <a:normAutofit fontScale="92500" lnSpcReduction="20000"/>
          </a:bodyPr>
          <a:lstStyle/>
          <a:p>
            <a:pPr algn="ctr" fontAlgn="base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Уважаемые родители!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Ребенок, находясь в автомобиле, требует дополнительной защиты и внимания. Для маленьких пассажиров основным и самым эффективным средством защиты является детское удерживающее устройство – так называемое </a:t>
            </a:r>
            <a:r>
              <a:rPr lang="ru-RU" dirty="0" err="1" smtClean="0">
                <a:solidFill>
                  <a:srgbClr val="002060"/>
                </a:solidFill>
              </a:rPr>
              <a:t>автокресло</a:t>
            </a:r>
            <a:r>
              <a:rPr lang="ru-RU" dirty="0" smtClean="0">
                <a:solidFill>
                  <a:srgbClr val="002060"/>
                </a:solidFill>
              </a:rPr>
              <a:t>, сконструированное с учетом всех особенностей детского организма, индивидуально подобранное к росту и весу ребенка и правильно установленное в машине. Эффективность использования </a:t>
            </a:r>
            <a:r>
              <a:rPr lang="ru-RU" dirty="0" err="1" smtClean="0">
                <a:solidFill>
                  <a:srgbClr val="002060"/>
                </a:solidFill>
              </a:rPr>
              <a:t>автокресла</a:t>
            </a:r>
            <a:r>
              <a:rPr lang="ru-RU" dirty="0" smtClean="0">
                <a:solidFill>
                  <a:srgbClr val="002060"/>
                </a:solidFill>
              </a:rPr>
              <a:t> доказана многочисленными исследованиями, которые проводились как в России, так и за рубежом.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0" y="188640"/>
            <a:ext cx="8925120" cy="9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МБДОУ №83 «Соколенок» 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248016 г. Калуга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FF0000"/>
                </a:solidFill>
                <a:latin typeface="Arial"/>
                <a:ea typeface="DejaVu Sans"/>
              </a:rPr>
              <a:t>Ул. Баррикад, 142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FF0000"/>
                </a:solidFill>
                <a:latin typeface="Trebuchet MS"/>
                <a:ea typeface="DejaVu Sans"/>
              </a:rPr>
              <a:t> 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214200" y="428760"/>
            <a:ext cx="8925120" cy="623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5" name="Рисунок 139"/>
          <p:cNvPicPr/>
          <p:nvPr/>
        </p:nvPicPr>
        <p:blipFill>
          <a:blip r:embed="rId2" cstate="print"/>
          <a:stretch/>
        </p:blipFill>
        <p:spPr>
          <a:xfrm>
            <a:off x="1357290" y="2357280"/>
            <a:ext cx="6357150" cy="414355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развития детей 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 лет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736"/>
            <a:ext cx="8401080" cy="4572032"/>
          </a:xfrm>
        </p:spPr>
        <p:txBody>
          <a:bodyPr>
            <a:normAutofit fontScale="92500"/>
          </a:bodyPr>
          <a:lstStyle/>
          <a:p>
            <a:pPr indent="0" algn="just">
              <a:buNone/>
              <a:defRPr/>
            </a:pP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Возраст 5-6 лет - возраст активного развития физических и познавательных способностей ребенка, общения со 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сверстниками.</a:t>
            </a:r>
          </a:p>
          <a:p>
            <a:pPr indent="0" algn="just"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cs typeface="Times New Roman" pitchFamily="18" charset="0"/>
              </a:rPr>
              <a:t>тем не менее игра остается основным способом познания окружающего мира.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altLang="ru-RU" b="1" dirty="0" smtClean="0">
                <a:solidFill>
                  <a:srgbClr val="002060"/>
                </a:solidFill>
                <a:cs typeface="Times New Roman" pitchFamily="16" charset="0"/>
              </a:rPr>
              <a:t>Это период благоприятный для развития всех </a:t>
            </a:r>
            <a:r>
              <a:rPr lang="ru-RU" altLang="ru-RU" b="1" dirty="0" smtClean="0">
                <a:solidFill>
                  <a:srgbClr val="7030A0"/>
                </a:solidFill>
                <a:cs typeface="Times New Roman" pitchFamily="16" charset="0"/>
              </a:rPr>
              <a:t>познавательных процессов</a:t>
            </a:r>
            <a:r>
              <a:rPr lang="ru-RU" altLang="ru-RU" b="1" dirty="0" smtClean="0">
                <a:solidFill>
                  <a:srgbClr val="002060"/>
                </a:solidFill>
                <a:cs typeface="Times New Roman" pitchFamily="16" charset="0"/>
              </a:rPr>
              <a:t>: </a:t>
            </a:r>
          </a:p>
          <a:p>
            <a:pPr marL="0" indent="0" algn="just">
              <a:buNone/>
            </a:pPr>
            <a:r>
              <a:rPr lang="ru-RU" altLang="ru-RU" b="1" dirty="0" smtClean="0">
                <a:solidFill>
                  <a:srgbClr val="002060"/>
                </a:solidFill>
                <a:cs typeface="Times New Roman" pitchFamily="16" charset="0"/>
              </a:rPr>
              <a:t>внимания, восприятия, </a:t>
            </a:r>
          </a:p>
          <a:p>
            <a:pPr marL="0" indent="0" algn="just">
              <a:buNone/>
            </a:pPr>
            <a:r>
              <a:rPr lang="ru-RU" altLang="ru-RU" b="1" dirty="0" smtClean="0">
                <a:solidFill>
                  <a:srgbClr val="002060"/>
                </a:solidFill>
                <a:cs typeface="Times New Roman" pitchFamily="16" charset="0"/>
              </a:rPr>
              <a:t>мышления, памяти, воображения.</a:t>
            </a:r>
            <a:endParaRPr lang="ru-RU" dirty="0"/>
          </a:p>
        </p:txBody>
      </p:sp>
      <p:pic>
        <p:nvPicPr>
          <p:cNvPr id="4" name="Picture 2" descr="http://www.playcast.ru/uploads/2016/11/30/2070333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4451377"/>
            <a:ext cx="2232811" cy="2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86834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Ребенок может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: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cs typeface="Times New Roman" pitchFamily="16" charset="0"/>
            </a:endParaRP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 smtClean="0">
                <a:solidFill>
                  <a:srgbClr val="002060"/>
                </a:solidFill>
                <a:cs typeface="Times New Roman" pitchFamily="16" charset="0"/>
              </a:rPr>
              <a:t>-</a:t>
            </a: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 выполнять задание, не отвлекаясь в течение 20-25 минут;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  удерживать в поле зрения 6-7 предметов;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  находить 10 отличий между предметами;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</a:t>
            </a:r>
            <a:r>
              <a:rPr lang="ru-RU" b="1" dirty="0">
                <a:solidFill>
                  <a:srgbClr val="002060"/>
                </a:solidFill>
                <a:cs typeface="Times New Roman" pitchFamily="1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выполнять самостоятельно задания по предложенному образцу;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находить 8-9 пар одинаковых                               						предметов.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93978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435280" cy="4983179"/>
          </a:xfrm>
        </p:spPr>
        <p:txBody>
          <a:bodyPr>
            <a:normAutofit/>
          </a:bodyPr>
          <a:lstStyle/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Ребенок может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: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cs typeface="Times New Roman" pitchFamily="16" charset="0"/>
            </a:endParaRP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запоминать 10-12 картинок в течение 1-2 минут;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рассказывать наизусть несколько стихотворений;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пересказать близко к тексту прочитанное произведение;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сравнивать два изображения, предмета по памяти.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5436" cy="7969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Мышление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450864"/>
          </a:xfrm>
        </p:spPr>
        <p:txBody>
          <a:bodyPr>
            <a:normAutofit fontScale="47500" lnSpcReduction="20000"/>
          </a:bodyPr>
          <a:lstStyle/>
          <a:p>
            <a:pPr indent="0"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9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В данный возрастной период формируется словесно</a:t>
            </a:r>
            <a:r>
              <a:rPr lang="en-US" sz="59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-</a:t>
            </a:r>
            <a:r>
              <a:rPr lang="ru-RU" sz="59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логическое мышление. </a:t>
            </a:r>
          </a:p>
          <a:p>
            <a:pPr indent="0" algn="ctr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9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Ребенок может</a:t>
            </a:r>
            <a:r>
              <a:rPr lang="en-US" sz="5900" b="1" dirty="0" smtClean="0">
                <a:solidFill>
                  <a:schemeClr val="accent2">
                    <a:lumMod val="75000"/>
                  </a:schemeClr>
                </a:solidFill>
                <a:cs typeface="Times New Roman" pitchFamily="16" charset="0"/>
              </a:rPr>
              <a:t>:</a:t>
            </a:r>
            <a:endParaRPr lang="ru-RU" sz="5900" b="1" dirty="0" smtClean="0">
              <a:solidFill>
                <a:schemeClr val="accent2">
                  <a:lumMod val="75000"/>
                </a:schemeClr>
              </a:solidFill>
              <a:cs typeface="Times New Roman" pitchFamily="16" charset="0"/>
            </a:endParaRP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2060"/>
                </a:solidFill>
                <a:cs typeface="Times New Roman" pitchFamily="16" charset="0"/>
              </a:rPr>
              <a:t>-    </a:t>
            </a:r>
            <a:r>
              <a:rPr lang="ru-RU" sz="5800" b="1" dirty="0" smtClean="0">
                <a:solidFill>
                  <a:srgbClr val="002060"/>
                </a:solidFill>
                <a:cs typeface="Times New Roman" pitchFamily="16" charset="0"/>
              </a:rPr>
              <a:t>определять последовательность событий;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800" b="1" dirty="0" smtClean="0">
                <a:solidFill>
                  <a:srgbClr val="002060"/>
                </a:solidFill>
                <a:cs typeface="Times New Roman" pitchFamily="16" charset="0"/>
              </a:rPr>
              <a:t>- складывать разрезанную картинку из 6-9 частей;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800" b="1" dirty="0" smtClean="0">
                <a:solidFill>
                  <a:srgbClr val="002060"/>
                </a:solidFill>
                <a:cs typeface="Times New Roman" pitchFamily="16" charset="0"/>
              </a:rPr>
              <a:t>- находить и объяснять несоответствия на рисунках;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5800" b="1" dirty="0" smtClean="0">
                <a:solidFill>
                  <a:srgbClr val="002060"/>
                </a:solidFill>
                <a:cs typeface="Times New Roman" pitchFamily="16" charset="0"/>
              </a:rPr>
              <a:t>- находить и объяснять отличия между 							     предметами и явлениями;</a:t>
            </a:r>
          </a:p>
          <a:p>
            <a:pPr algn="just"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600" b="1" dirty="0" smtClean="0">
                <a:solidFill>
                  <a:srgbClr val="002060"/>
                </a:solidFill>
              </a:rPr>
              <a:t>									</a:t>
            </a:r>
            <a:r>
              <a:rPr lang="ru-RU" sz="5900" b="1" dirty="0" smtClean="0">
                <a:solidFill>
                  <a:srgbClr val="002060"/>
                </a:solidFill>
              </a:rPr>
              <a:t>     - находить среди 							     предложенных 4 предметов 							     лишний, объяснять свой 							     выбор </a:t>
            </a:r>
          </a:p>
          <a:p>
            <a:endParaRPr lang="ru-RU" dirty="0"/>
          </a:p>
        </p:txBody>
      </p:sp>
      <p:pic>
        <p:nvPicPr>
          <p:cNvPr id="4" name="Picture 2" descr="http://ds180.centerstart.ru/sites/ds130-ostrov.centerstart.ru/files/4_urove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283287" cy="192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571480"/>
            <a:ext cx="8858312" cy="6072230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Ведущая деятельность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— игра со сверстниками.</a:t>
            </a:r>
            <a:endParaRPr lang="ru-RU" b="1" i="1" dirty="0" smtClean="0">
              <a:solidFill>
                <a:srgbClr val="002060"/>
              </a:solidFill>
              <a:latin typeface="Cambria" pitchFamily="16" charset="0"/>
            </a:endParaRPr>
          </a:p>
          <a:p>
            <a:pPr algn="just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Условия успешности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— собственный широкий кругозор, хорошо развитая речь.</a:t>
            </a:r>
          </a:p>
          <a:p>
            <a:pPr algn="just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Отношения со сверстниками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— партнер по играм, предпочтения в общении.</a:t>
            </a:r>
          </a:p>
          <a:p>
            <a:pPr algn="just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Отношения со взрослыми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Cambria" pitchFamily="16" charset="0"/>
              </a:rPr>
              <a:t>—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источник информации, собеседник.</a:t>
            </a:r>
          </a:p>
          <a:p>
            <a:pPr algn="just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Способ познания</a:t>
            </a:r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— общение со взрослым,</a:t>
            </a:r>
            <a:r>
              <a:rPr lang="en-US" b="1" dirty="0" smtClean="0">
                <a:solidFill>
                  <a:srgbClr val="002060"/>
                </a:solidFill>
                <a:latin typeface="Cambria" pitchFamily="1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сверстником, самостоятельная деятельность, экспериментирование.</a:t>
            </a:r>
            <a:endParaRPr lang="ru-RU" b="1" i="1" dirty="0" smtClean="0">
              <a:solidFill>
                <a:srgbClr val="002060"/>
              </a:solidFill>
              <a:latin typeface="Cambria" pitchFamily="16" charset="0"/>
            </a:endParaRPr>
          </a:p>
          <a:p>
            <a:pPr algn="just">
              <a:spcBef>
                <a:spcPts val="800"/>
              </a:spcBef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Cambria" pitchFamily="16" charset="0"/>
              </a:rPr>
              <a:t>	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6" charset="0"/>
              </a:rPr>
              <a:t>Эмоции</a:t>
            </a:r>
            <a:r>
              <a:rPr lang="ru-RU" sz="3600" dirty="0" smtClean="0">
                <a:solidFill>
                  <a:srgbClr val="002060"/>
                </a:solidFill>
                <a:latin typeface="Cambria" pitchFamily="1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mbria" pitchFamily="16" charset="0"/>
              </a:rPr>
              <a:t>— настроение ровное, оптимистичное.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vant-dou18.edumsko.ru/uploads/1000/969/section/46567/7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BD1"/>
              </a:clrFrom>
              <a:clrTo>
                <a:srgbClr val="FFFB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39" y="4846927"/>
            <a:ext cx="3003261" cy="201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7857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Двигательные навыки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686800" cy="4929222"/>
          </a:xfrm>
        </p:spPr>
        <p:txBody>
          <a:bodyPr>
            <a:normAutofit fontScale="92500" lnSpcReduction="20000"/>
          </a:bodyPr>
          <a:lstStyle/>
          <a:p>
            <a:pPr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С пяти до шести лет у вашего ребенка еще значительнее сдвиги в усовершенствование моторики и силы. Скорость движений продолжает возрастать, заметно улучшается их координация. Теперь он уже может выполнять 2-3 вида двигательных навыков одновременно: бежать, ловить мяч, пританцовывать. Ребенок любит бегать, соревноваться. Может больше часа не отрываясь играть на улице в спортивные игры, бегать на расстояние до 200 м. Он учится кататься на коньках, лыжах, роликах, если еще не умел, то с легкостью может освоить плавание.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969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Эмоциональное развитие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115328" cy="5429288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У ребенка уже имеются собственные представления о красоте. Некоторые с удовольствием начинают слушать классическую музыку. Ребенок учится выплескивать часть эмоций в своих любимых занятиях и стремиться управлять ими, пытается сдерживать и скрывать свои чувства (но не всегда у него это может получаться.) Труднее всего детям удается справлять со своим страхом. Им могут сниться страшные сны. Он познает новые понятия: рождение, смерть, болезни, бедствия.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rhivurokov.ru/kopilka/uploads/user_file_581ccc14107b3/sbornik_uprazhnienii_dlia_razvitiia_umienii_nieobkhodimykh_dlia_uspieshnoi_adapt_3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5210930"/>
            <a:ext cx="2214546" cy="164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78579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Социальное развитие</a:t>
            </a:r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643998" cy="578647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С пяти ребенок уже четко знает свою половую принадлежность и даже в играх не хочет ее менять. В этом возраста в воспитание мальчика очень важное место отводиться отцу, а у девочек - маме. Папы учат сына быть мужественными, мамы дочек - женственными. У малыша закладывается представления о роли противоположного пола в жизни. Дочь постигает роль мужчины через поведение отца, а мальчики - роль женщины, через общение с мамой. После пяти лет отношения со сверстниками переходят в дружеские. Появляются первые друзья, обычно такого же пола. Большую часть времени он проводит с ними.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Происходит некоторое отдаление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от родителей. Ребенок уже безболезненно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solidFill>
                  <a:srgbClr val="002060"/>
                </a:solidFill>
              </a:rPr>
              <a:t>может перенести недолгую разлуку с близкими.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979</Words>
  <Application>Microsoft Office PowerPoint</Application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Родительское собрание № 1  на тему:  «Вот и стали мы на год взрослее»  форма проведения  - дистанционное</vt:lpstr>
      <vt:lpstr>Особенности развития детей  5-6 лет</vt:lpstr>
      <vt:lpstr>Внимание</vt:lpstr>
      <vt:lpstr>Память</vt:lpstr>
      <vt:lpstr>Мышление</vt:lpstr>
      <vt:lpstr>Презентация PowerPoint</vt:lpstr>
      <vt:lpstr>Двигательные навыки</vt:lpstr>
      <vt:lpstr>Эмоциональное развитие</vt:lpstr>
      <vt:lpstr>Социальное развитие</vt:lpstr>
      <vt:lpstr>Особенности поведения</vt:lpstr>
      <vt:lpstr>Творческое развитие</vt:lpstr>
      <vt:lpstr>Причины серьезных нарушений поведения детей </vt:lpstr>
      <vt:lpstr>Профилактика  детского дорожно-транспортного травматизма</vt:lpstr>
      <vt:lpstr>Рекомендации для родителей по ПДД</vt:lpstr>
      <vt:lpstr>Рекомендации для родителей по ПДД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тему: «Вот и стали мы на год взрослее» (дистанционно)</dc:title>
  <dc:creator>Пользователь Windows</dc:creator>
  <cp:lastModifiedBy>Елена</cp:lastModifiedBy>
  <cp:revision>22</cp:revision>
  <dcterms:created xsi:type="dcterms:W3CDTF">2020-10-17T10:23:03Z</dcterms:created>
  <dcterms:modified xsi:type="dcterms:W3CDTF">2020-11-05T15:51:22Z</dcterms:modified>
</cp:coreProperties>
</file>