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8" r:id="rId5"/>
    <p:sldId id="269" r:id="rId6"/>
    <p:sldId id="260" r:id="rId7"/>
    <p:sldId id="261" r:id="rId8"/>
    <p:sldId id="262" r:id="rId9"/>
    <p:sldId id="263" r:id="rId10"/>
    <p:sldId id="264" r:id="rId11"/>
    <p:sldId id="270" r:id="rId12"/>
    <p:sldId id="265" r:id="rId13"/>
    <p:sldId id="266" r:id="rId14"/>
    <p:sldId id="271" r:id="rId15"/>
    <p:sldId id="267" r:id="rId16"/>
  </p:sldIdLst>
  <p:sldSz cx="10080625" cy="7559675"/>
  <p:notesSz cx="7559675" cy="10691813"/>
  <p:defaultTextStyle>
    <a:defPPr>
      <a:defRPr lang="ru-RU"/>
    </a:defPPr>
    <a:lvl1pPr marL="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2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02" y="-10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01528D9-FB00-4942-9BFB-D5CA8C0A93B3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96041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12800"/>
            <a:ext cx="5345112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8E2AB14-1645-4AD3-A279-55E278D4E19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3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78" marR="0" indent="-215978" rtl="0" hangingPunct="0">
      <a:tabLst/>
      <a:defRPr lang="ru-RU" sz="2000" b="0" i="0" u="none" strike="noStrike" kern="1200">
        <a:ln>
          <a:noFill/>
        </a:ln>
        <a:latin typeface="Arial" pitchFamily="18"/>
      </a:defRPr>
    </a:lvl1pPr>
    <a:lvl2pPr marL="457152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7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579298" y="396721"/>
            <a:ext cx="8165306" cy="1622810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579298" y="2039353"/>
            <a:ext cx="8165306" cy="1931917"/>
          </a:xfrm>
        </p:spPr>
        <p:txBody>
          <a:bodyPr tIns="0"/>
          <a:lstStyle>
            <a:lvl1pPr marL="30238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EBE3C361-5E6E-477B-A564-C1F5390FE6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15816" y="1558455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275706" y="1482631"/>
            <a:ext cx="70564" cy="7055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4C307B69-2426-4038-9D38-F7B7A713D7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302739"/>
            <a:ext cx="2016125" cy="6450223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60078" y="302740"/>
            <a:ext cx="6132380" cy="645022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91E6528A-760B-4298-84E9-26DCF63AFD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DAAADB2D-BF92-41FF-956A-D0C2926550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6728" y="-60"/>
            <a:ext cx="7560469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498" y="2866377"/>
            <a:ext cx="7056438" cy="2519892"/>
          </a:xfrm>
        </p:spPr>
        <p:txBody>
          <a:bodyPr anchor="t"/>
          <a:lstStyle>
            <a:lvl1pPr algn="l">
              <a:lnSpc>
                <a:spcPts val="4960"/>
              </a:lnSpc>
              <a:buNone/>
              <a:defRPr sz="44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2498" y="1175949"/>
            <a:ext cx="7056438" cy="1664178"/>
          </a:xfrm>
        </p:spPr>
        <p:txBody>
          <a:bodyPr anchor="b"/>
          <a:lstStyle>
            <a:lvl1pPr marL="20159" indent="0">
              <a:lnSpc>
                <a:spcPts val="2535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08B829EF-A822-408F-80F7-F5341F5DD8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520156" y="0"/>
            <a:ext cx="84005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394833" y="3102637"/>
            <a:ext cx="231854" cy="23183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654724" y="3026813"/>
            <a:ext cx="70564" cy="7055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2658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16521" y="1679928"/>
            <a:ext cx="4032250" cy="5140579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937788A4-3846-474F-A5C1-567084B999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5688315"/>
            <a:ext cx="9072563" cy="1259946"/>
          </a:xfrm>
        </p:spPr>
        <p:txBody>
          <a:bodyPr anchor="ctr"/>
          <a:lstStyle>
            <a:lvl1pPr algn="ctr">
              <a:defRPr sz="50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031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1119" y="361866"/>
            <a:ext cx="4435475" cy="70557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0556" indent="0" algn="l">
              <a:lnSpc>
                <a:spcPct val="100000"/>
              </a:lnSpc>
              <a:spcBef>
                <a:spcPts val="110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504031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41119" y="1068513"/>
            <a:ext cx="4435475" cy="4535805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3416" indent="-302383">
              <a:lnSpc>
                <a:spcPct val="100000"/>
              </a:lnSpc>
              <a:spcBef>
                <a:spcPts val="772"/>
              </a:spcBef>
              <a:defRPr sz="2600"/>
            </a:lvl1pPr>
            <a:lvl2pPr>
              <a:lnSpc>
                <a:spcPct val="100000"/>
              </a:lnSpc>
              <a:spcBef>
                <a:spcPts val="772"/>
              </a:spcBef>
              <a:defRPr sz="2200"/>
            </a:lvl2pPr>
            <a:lvl3pPr>
              <a:lnSpc>
                <a:spcPct val="100000"/>
              </a:lnSpc>
              <a:spcBef>
                <a:spcPts val="772"/>
              </a:spcBef>
              <a:defRPr sz="2000"/>
            </a:lvl3pPr>
            <a:lvl4pPr>
              <a:lnSpc>
                <a:spcPct val="100000"/>
              </a:lnSpc>
              <a:spcBef>
                <a:spcPts val="772"/>
              </a:spcBef>
              <a:defRPr sz="1800"/>
            </a:lvl4pPr>
            <a:lvl5pPr>
              <a:lnSpc>
                <a:spcPct val="100000"/>
              </a:lnSpc>
              <a:spcBef>
                <a:spcPts val="772"/>
              </a:spcBef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BC9159F9-1233-4EBC-BED5-8F4EBDAF11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58" y="302387"/>
            <a:ext cx="8266113" cy="1259946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DF6587B7-0EAF-4F34-BCD4-5180555DBF1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8949" y="0"/>
            <a:ext cx="8961676" cy="755967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184049C9-913A-4C79-A936-BFC7F7F1450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118949" y="-60"/>
            <a:ext cx="80645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1" y="238958"/>
            <a:ext cx="4200260" cy="1280945"/>
          </a:xfrm>
          <a:ln>
            <a:noFill/>
          </a:ln>
        </p:spPr>
        <p:txBody>
          <a:bodyPr anchor="b"/>
          <a:lstStyle>
            <a:lvl1pPr algn="l">
              <a:lnSpc>
                <a:spcPts val="2205"/>
              </a:lnSpc>
              <a:buNone/>
              <a:defRPr sz="24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4031" y="1550917"/>
            <a:ext cx="4200260" cy="769967"/>
          </a:xfrm>
        </p:spPr>
        <p:txBody>
          <a:bodyPr/>
          <a:lstStyle>
            <a:lvl1pPr marL="50397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504031" y="2351900"/>
            <a:ext cx="8988557" cy="440106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B6EFE17C-A313-413C-8534-79D5E1BB79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9894" y="1175950"/>
            <a:ext cx="3024188" cy="2183906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lvl="0"/>
            <a:fld id="{5F524359-15A8-4A90-9516-92B232BF8E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40052" y="1175950"/>
            <a:ext cx="5040313" cy="5039783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0794" tIns="302383" rIns="100794" bIns="50397" rtlCol="0" anchor="t">
            <a:normAutofit/>
          </a:bodyPr>
          <a:lstStyle>
            <a:extLst/>
          </a:lstStyle>
          <a:p>
            <a:pPr marL="0" indent="-312462" algn="l" rtl="0" eaLnBrk="1" latinLnBrk="0" hangingPunct="1">
              <a:lnSpc>
                <a:spcPts val="3307"/>
              </a:lnSpc>
              <a:spcBef>
                <a:spcPts val="661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5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24057" y="1259949"/>
            <a:ext cx="4872302" cy="3874120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0794" tIns="302383" anchor="t"/>
          <a:lstStyle>
            <a:lvl1pPr marL="0" indent="0" algn="l" eaLnBrk="1" latinLnBrk="0" hangingPunct="1">
              <a:buNone/>
              <a:defRPr sz="35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437362" y="1051984"/>
            <a:ext cx="756047" cy="22521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516196" y="1032633"/>
            <a:ext cx="715724" cy="22521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4057" y="5291772"/>
            <a:ext cx="4872302" cy="839964"/>
          </a:xfrm>
        </p:spPr>
        <p:txBody>
          <a:bodyPr anchor="ctr"/>
          <a:lstStyle>
            <a:lvl1pPr marL="0" indent="0" algn="l">
              <a:lnSpc>
                <a:spcPts val="1764"/>
              </a:lnSpc>
              <a:spcBef>
                <a:spcPts val="0"/>
              </a:spcBef>
              <a:buNone/>
              <a:defRPr sz="15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99502" y="-899402"/>
            <a:ext cx="1806759" cy="1806569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86109" y="23262"/>
            <a:ext cx="1876547" cy="187635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201614" y="1163027"/>
            <a:ext cx="1241025" cy="1215439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116623" y="-60"/>
            <a:ext cx="8964003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82658" y="302737"/>
            <a:ext cx="8266113" cy="1259946"/>
          </a:xfrm>
          <a:prstGeom prst="rect">
            <a:avLst/>
          </a:prstGeom>
        </p:spPr>
        <p:txBody>
          <a:bodyPr lIns="100794" tIns="50397" rIns="100794" bIns="50397"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582658" y="1595931"/>
            <a:ext cx="8266113" cy="5291773"/>
          </a:xfrm>
          <a:prstGeom prst="rect">
            <a:avLst/>
          </a:prstGeom>
        </p:spPr>
        <p:txBody>
          <a:bodyPr lIns="100794" tIns="50397" rIns="100794" bIns="50397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948245" y="6950701"/>
            <a:ext cx="2352146" cy="524977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lvl="0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6300391" y="6950701"/>
            <a:ext cx="3192198" cy="524977"/>
          </a:xfrm>
          <a:prstGeom prst="rect">
            <a:avLst/>
          </a:prstGeom>
        </p:spPr>
        <p:txBody>
          <a:bodyPr lIns="100794" tIns="50397" rIns="100794" bIns="50397" anchor="b"/>
          <a:lstStyle>
            <a:lvl1pPr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lvl="0"/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9495949" y="6950701"/>
            <a:ext cx="504031" cy="524977"/>
          </a:xfrm>
          <a:prstGeom prst="rect">
            <a:avLst/>
          </a:prstGeom>
        </p:spPr>
        <p:txBody>
          <a:bodyPr lIns="100794" tIns="50397" rIns="100794" bIns="50397" anchor="b"/>
          <a:lstStyle>
            <a:lvl1pPr algn="ct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lvl="0"/>
            <a:fld id="{3CFC05DF-C096-48FD-9633-833BB8C6AE8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118949" y="-60"/>
            <a:ext cx="80645" cy="75597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7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3177" indent="-312462" algn="l" rtl="0" eaLnBrk="1" latinLnBrk="0" hangingPunct="1">
        <a:lnSpc>
          <a:spcPct val="100000"/>
        </a:lnSpc>
        <a:spcBef>
          <a:spcPts val="661"/>
        </a:spcBef>
        <a:buClr>
          <a:schemeClr val="accent1"/>
        </a:buClr>
        <a:buSzPct val="80000"/>
        <a:buFont typeface="Wingdings 2"/>
        <a:buChar char="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705560" indent="-262065" algn="l" rtl="0" eaLnBrk="1" latinLnBrk="0" hangingPunct="1">
        <a:lnSpc>
          <a:spcPct val="100000"/>
        </a:lnSpc>
        <a:spcBef>
          <a:spcPts val="606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77705" indent="-25198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9532" indent="-191509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279" indent="-201589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63106" indent="-201589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894933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16681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48507" indent="-201589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92101" y="1043533"/>
            <a:ext cx="8138170" cy="2363936"/>
          </a:xfrm>
        </p:spPr>
        <p:txBody>
          <a:bodyPr wrap="square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 sz="4900" b="1" u="sng" dirty="0">
                <a:solidFill>
                  <a:srgbClr val="002060"/>
                </a:solidFill>
                <a:latin typeface="Times New Roman" pitchFamily="18"/>
              </a:rPr>
              <a:t>Родительское </a:t>
            </a:r>
            <a:r>
              <a:rPr lang="ru-RU" sz="4900" b="1" u="sng" dirty="0" smtClean="0">
                <a:solidFill>
                  <a:srgbClr val="002060"/>
                </a:solidFill>
                <a:latin typeface="Times New Roman" pitchFamily="18"/>
              </a:rPr>
              <a:t>собрание № 1 </a:t>
            </a:r>
            <a:br>
              <a:rPr lang="ru-RU" sz="4900" b="1" u="sng" dirty="0" smtClean="0">
                <a:solidFill>
                  <a:srgbClr val="002060"/>
                </a:solidFill>
                <a:latin typeface="Times New Roman" pitchFamily="18"/>
              </a:rPr>
            </a:br>
            <a:r>
              <a:rPr lang="ru-RU" sz="4900" b="1" u="sng" dirty="0" smtClean="0">
                <a:solidFill>
                  <a:srgbClr val="002060"/>
                </a:solidFill>
                <a:latin typeface="Times New Roman" pitchFamily="18"/>
              </a:rPr>
              <a:t> </a:t>
            </a:r>
            <a:r>
              <a:rPr lang="ru-RU" sz="4900" b="1" u="sng" dirty="0">
                <a:solidFill>
                  <a:srgbClr val="002060"/>
                </a:solidFill>
                <a:latin typeface="Times New Roman" pitchFamily="18"/>
              </a:rPr>
              <a:t>в </a:t>
            </a:r>
            <a:r>
              <a:rPr lang="ru-RU" sz="4900" b="1" u="sng" dirty="0" smtClean="0">
                <a:solidFill>
                  <a:srgbClr val="002060"/>
                </a:solidFill>
                <a:latin typeface="Times New Roman" pitchFamily="18"/>
              </a:rPr>
              <a:t>старшей группе </a:t>
            </a:r>
            <a:r>
              <a:rPr lang="ru-RU" sz="4900" b="1" u="sng" dirty="0">
                <a:solidFill>
                  <a:srgbClr val="002060"/>
                </a:solidFill>
                <a:latin typeface="Times New Roman" pitchFamily="18"/>
              </a:rPr>
              <a:t>№6 «Солнышко»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439912" y="2619588"/>
            <a:ext cx="8217712" cy="2684537"/>
          </a:xfrm>
        </p:spPr>
        <p:txBody>
          <a:bodyPr wrap="square"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>
              <a:buNone/>
            </a:pPr>
            <a:endParaRPr lang="ru-RU" sz="5400" b="1" dirty="0" smtClean="0">
              <a:solidFill>
                <a:srgbClr val="002060"/>
              </a:solidFill>
              <a:latin typeface="Times New Roman" pitchFamily="18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/>
              </a:rPr>
              <a:t>Тема</a:t>
            </a:r>
            <a:r>
              <a:rPr lang="ru-RU" sz="5400" b="1" dirty="0">
                <a:solidFill>
                  <a:srgbClr val="7030A0"/>
                </a:solidFill>
                <a:latin typeface="Times New Roman" pitchFamily="18"/>
              </a:rPr>
              <a:t>: «Особенности развития детей 5-6 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/>
              </a:rPr>
              <a:t>лет»</a:t>
            </a:r>
            <a:endParaRPr lang="ru-RU" sz="5400" b="1" dirty="0">
              <a:solidFill>
                <a:srgbClr val="7030A0"/>
              </a:solidFill>
              <a:latin typeface="Times New Roman" pitchFamily="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6087" y="5292005"/>
            <a:ext cx="7874538" cy="1978311"/>
          </a:xfrm>
          <a:prstGeom prst="rect">
            <a:avLst/>
          </a:prstGeom>
          <a:noFill/>
          <a:ln>
            <a:noFill/>
          </a:ln>
        </p:spPr>
        <p:txBody>
          <a:bodyPr vert="horz" wrap="square" lIns="89991" tIns="44996" rIns="89991" bIns="44996" anchorCtr="0" compatLnSpc="0">
            <a:spAutoFit/>
          </a:bodyPr>
          <a:lstStyle/>
          <a:p>
            <a:pPr algn="ctr" hangingPunct="0">
              <a:defRPr sz="3200">
                <a:solidFill>
                  <a:srgbClr val="000000"/>
                </a:solidFill>
                <a:latin typeface="Times New Roman" pitchFamily="18"/>
              </a:defRPr>
            </a:pPr>
            <a:r>
              <a:rPr lang="ru-RU" sz="3200" b="1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Воспитатели: </a:t>
            </a:r>
            <a:endParaRPr lang="ru-RU" sz="3200" b="1" dirty="0" smtClean="0">
              <a:solidFill>
                <a:srgbClr val="00206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algn="ctr" hangingPunct="0">
              <a:defRPr sz="3200">
                <a:solidFill>
                  <a:srgbClr val="000000"/>
                </a:solidFill>
                <a:latin typeface="Times New Roman" pitchFamily="18"/>
              </a:defRPr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Акимова Алена Владимировна, Андрианова Нина Петровна</a:t>
            </a:r>
          </a:p>
          <a:p>
            <a:pPr algn="ctr" hangingPunct="0">
              <a:defRPr sz="3200">
                <a:solidFill>
                  <a:srgbClr val="000000"/>
                </a:solidFill>
                <a:latin typeface="Times New Roman" pitchFamily="18"/>
              </a:defRPr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2020 год</a:t>
            </a:r>
            <a:endParaRPr lang="ru-RU" sz="3200" b="1" dirty="0">
              <a:solidFill>
                <a:srgbClr val="00206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1077" y="265759"/>
            <a:ext cx="8352928" cy="584767"/>
          </a:xfrm>
          <a:prstGeom prst="rect">
            <a:avLst/>
          </a:prstGeom>
        </p:spPr>
        <p:txBody>
          <a:bodyPr wrap="square" lIns="91430" tIns="45716" rIns="91430" bIns="45716">
            <a:spAutoFit/>
          </a:bodyPr>
          <a:lstStyle/>
          <a:p>
            <a:pPr algn="ctr"/>
            <a:r>
              <a:rPr lang="ru-RU" sz="32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МБДОУ</a:t>
            </a:r>
            <a:r>
              <a:rPr lang="ru-RU" sz="3200" b="1" spc="6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lang="ru-RU" sz="3200" b="1" spc="15" dirty="0">
                <a:solidFill>
                  <a:srgbClr val="002060"/>
                </a:solidFill>
                <a:latin typeface="Times New Roman"/>
                <a:cs typeface="Times New Roman"/>
              </a:rPr>
              <a:t>№83 </a:t>
            </a:r>
            <a:r>
              <a:rPr lang="ru-RU" sz="3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«СОКОЛЕНОК» </a:t>
            </a:r>
            <a:r>
              <a:rPr lang="ru-RU" sz="28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Г.</a:t>
            </a:r>
            <a:r>
              <a:rPr lang="ru-RU" sz="3200" b="1" spc="10" dirty="0">
                <a:solidFill>
                  <a:srgbClr val="002060"/>
                </a:solidFill>
                <a:latin typeface="Times New Roman"/>
                <a:cs typeface="Times New Roman"/>
              </a:rPr>
              <a:t> КАЛУГИ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"/>
            <a:ext cx="1711077" cy="159248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30800" y="288000"/>
            <a:ext cx="5965896" cy="7234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456136" y="3945316"/>
            <a:ext cx="4536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"/>
            <a:ext cx="1711077" cy="159248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1960" y="467469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Профилактика детского дорожно-транспортного травматизма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888" y="3179674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</a:p>
          <a:p>
            <a:pPr algn="ctr"/>
            <a:r>
              <a:rPr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br>
              <a:rPr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Ребенок учится законам  улицы, </a:t>
            </a:r>
            <a:endParaRPr lang="ru-RU" sz="32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беря </a:t>
            </a:r>
            <a:r>
              <a:rPr lang="ru-RU" sz="3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пример с вас – родителей.</a:t>
            </a:r>
            <a:endParaRPr lang="ru-RU" sz="3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"/>
            <a:ext cx="1711077" cy="15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ЛЯ ПРЕЗЕНТАЦИИ\10 слай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64" y="755501"/>
            <a:ext cx="8936891" cy="633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"/>
            <a:ext cx="1334987" cy="124246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ЛЯ ПРЕЗЕНТАЦИИ\11 слай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133" y="840004"/>
            <a:ext cx="8988492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95"/>
            <a:ext cx="1367904" cy="127309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880" y="1259558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уделяем значительное внимание обучению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 основным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правилам движения и 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них привычек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поведении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умелых и осторожных пешеходов и пассажиров.</a:t>
            </a: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НА ДОРОГЕ –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ОБЩАЯ ЗАБОТА!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95"/>
            <a:ext cx="1567098" cy="145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824" y="2470535"/>
            <a:ext cx="9289032" cy="4268361"/>
          </a:xfrm>
          <a:prstGeom prst="rect">
            <a:avLst/>
          </a:prstGeom>
          <a:noFill/>
          <a:ln>
            <a:noFill/>
          </a:ln>
        </p:spPr>
        <p:txBody>
          <a:bodyPr vert="horz" wrap="square" lIns="89991" tIns="44996" rIns="89991" bIns="44996" anchorCtr="0" compatLnSpc="0">
            <a:spAutoFit/>
          </a:bodyPr>
          <a:lstStyle/>
          <a:p>
            <a:pPr algn="ctr" hangingPunct="0">
              <a:defRPr sz="5400" b="1"/>
            </a:pPr>
            <a:r>
              <a:rPr lang="ru-RU" sz="5400" b="1" dirty="0" smtClean="0">
                <a:solidFill>
                  <a:srgbClr val="C00000"/>
                </a:solidFill>
              </a:rPr>
              <a:t>Желаем </a:t>
            </a:r>
            <a:r>
              <a:rPr lang="ru-RU" sz="5400" b="1" dirty="0">
                <a:solidFill>
                  <a:srgbClr val="C00000"/>
                </a:solidFill>
              </a:rPr>
              <a:t>нам успехов, интересных открытий в учебном году! </a:t>
            </a:r>
            <a:endParaRPr lang="ru-RU" sz="5400" b="1" dirty="0" smtClean="0">
              <a:solidFill>
                <a:srgbClr val="C00000"/>
              </a:solidFill>
            </a:endParaRPr>
          </a:p>
          <a:p>
            <a:pPr algn="ctr" hangingPunct="0">
              <a:defRPr sz="5400" b="1"/>
            </a:pPr>
            <a:r>
              <a:rPr lang="ru-RU" sz="5400" b="1" i="1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Мы </a:t>
            </a:r>
            <a:r>
              <a:rPr lang="ru-RU" sz="5400" b="1" i="1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рады вам и вашим детям!</a:t>
            </a:r>
            <a:r>
              <a:rPr lang="ru-RU" sz="5400" b="1" dirty="0"/>
              <a:t> </a:t>
            </a:r>
            <a:endParaRPr lang="ru-RU" sz="5400" b="1" i="1" dirty="0">
              <a:solidFill>
                <a:srgbClr val="00206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08" y="5000"/>
            <a:ext cx="2592288" cy="241262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896" y="1326597"/>
            <a:ext cx="8496944" cy="5281331"/>
          </a:xfrm>
          <a:prstGeom prst="rect">
            <a:avLst/>
          </a:prstGeom>
          <a:noFill/>
          <a:ln>
            <a:noFill/>
          </a:ln>
        </p:spPr>
        <p:txBody>
          <a:bodyPr vert="horz" wrap="square" lIns="89991" tIns="44996" rIns="89991" bIns="44996" anchorCtr="0" compatLnSpc="0">
            <a:spAutoFit/>
          </a:bodyPr>
          <a:lstStyle/>
          <a:p>
            <a:pPr hangingPunct="0">
              <a:defRPr sz="3200">
                <a:latin typeface="Times New Roman" pitchFamily="18"/>
              </a:defRPr>
            </a:pPr>
            <a:r>
              <a:rPr lang="ru-RU" sz="3200" b="1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Цель</a:t>
            </a:r>
          </a:p>
          <a:p>
            <a:pPr algn="just" hangingPunct="0">
              <a:defRPr sz="3200">
                <a:latin typeface="Times New Roman" pitchFamily="18"/>
              </a:defRPr>
            </a:pPr>
            <a:r>
              <a:rPr lang="ru-RU" sz="3200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ознакомление родителей с особенностями развития детей 5-6 лет</a:t>
            </a:r>
          </a:p>
          <a:p>
            <a:pPr hangingPunct="0">
              <a:defRPr sz="3200">
                <a:latin typeface="Times New Roman" pitchFamily="18"/>
              </a:defRPr>
            </a:pPr>
            <a:r>
              <a:rPr lang="ru-RU" sz="3200" b="1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Задачи</a:t>
            </a:r>
          </a:p>
          <a:p>
            <a:pPr algn="just" hangingPunct="0">
              <a:defRPr sz="3200">
                <a:latin typeface="Times New Roman" pitchFamily="18"/>
              </a:defRPr>
            </a:pPr>
            <a:r>
              <a:rPr lang="ru-RU" sz="3200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Познакомить родителей с задачами и возрастными особенностями образовательной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работы.</a:t>
            </a:r>
            <a:endParaRPr lang="ru-RU" sz="3200" dirty="0">
              <a:solidFill>
                <a:srgbClr val="00206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algn="just" hangingPunct="0">
              <a:defRPr sz="3200">
                <a:latin typeface="Times New Roman" pitchFamily="18"/>
              </a:defRPr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Расширение </a:t>
            </a:r>
            <a:r>
              <a:rPr lang="ru-RU" sz="3200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общего кругозора по безопасному поведению на улицах и на дороге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.</a:t>
            </a:r>
          </a:p>
          <a:p>
            <a:pPr algn="just" hangingPunct="0">
              <a:defRPr sz="3200">
                <a:latin typeface="Times New Roman" pitchFamily="18"/>
              </a:defRPr>
            </a:pPr>
            <a:endParaRPr lang="ru-RU" sz="3200" dirty="0">
              <a:solidFill>
                <a:srgbClr val="00206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hangingPunct="0">
              <a:defRPr sz="3200">
                <a:latin typeface="Times New Roman" pitchFamily="18"/>
              </a:defRPr>
            </a:pPr>
            <a:r>
              <a:rPr lang="ru-RU" sz="3200" b="1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Форма проведения</a:t>
            </a:r>
            <a:r>
              <a:rPr lang="ru-RU" sz="3200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— дистанционная.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95"/>
            <a:ext cx="1511920" cy="140713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880" y="467469"/>
            <a:ext cx="8496943" cy="6814891"/>
          </a:xfrm>
          <a:prstGeom prst="rect">
            <a:avLst/>
          </a:prstGeom>
          <a:noFill/>
          <a:ln>
            <a:noFill/>
          </a:ln>
        </p:spPr>
        <p:txBody>
          <a:bodyPr vert="horz" wrap="square" lIns="89991" tIns="44996" rIns="89991" bIns="44996" anchorCtr="0" compatLnSpc="0">
            <a:spAutoFit/>
          </a:bodyPr>
          <a:lstStyle/>
          <a:p>
            <a:pPr algn="just" hangingPunct="0">
              <a:defRPr sz="1800">
                <a:latin typeface="Times New Roman" pitchFamily="18"/>
              </a:defRPr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                           </a:t>
            </a:r>
            <a:r>
              <a:rPr lang="ru-RU" sz="3200" b="1" u="sng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Наша группа</a:t>
            </a:r>
            <a:endParaRPr lang="ru-RU" sz="3200" dirty="0">
              <a:solidFill>
                <a:srgbClr val="00206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algn="ctr" hangingPunct="0">
              <a:defRPr sz="1800">
                <a:latin typeface="Times New Roman" pitchFamily="18"/>
              </a:defRPr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«Солнышко</a:t>
            </a:r>
            <a:r>
              <a:rPr lang="ru-RU" sz="4000" b="1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»</a:t>
            </a:r>
            <a:r>
              <a:rPr lang="ru-RU" sz="4000" b="1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,</a:t>
            </a:r>
            <a:r>
              <a:rPr lang="ru-RU" sz="4000" b="1" dirty="0">
                <a:solidFill>
                  <a:srgbClr val="C0000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endParaRPr lang="ru-RU" sz="3200" b="1" dirty="0" smtClean="0">
              <a:solidFill>
                <a:srgbClr val="C0000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algn="ctr" hangingPunct="0">
              <a:defRPr sz="1800">
                <a:latin typeface="Times New Roman" pitchFamily="18"/>
              </a:defRPr>
            </a:pPr>
            <a:r>
              <a:rPr lang="ru-RU" sz="3200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  старшая </a:t>
            </a:r>
            <a:r>
              <a:rPr lang="ru-RU" sz="3200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группа(5-6 лет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)</a:t>
            </a:r>
          </a:p>
          <a:p>
            <a:pPr algn="just" hangingPunct="0">
              <a:defRPr sz="1800">
                <a:latin typeface="Times New Roman" pitchFamily="18"/>
              </a:defRPr>
            </a:pPr>
            <a:endParaRPr lang="ru-RU" sz="3200" dirty="0">
              <a:solidFill>
                <a:srgbClr val="00206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algn="just" hangingPunct="0">
              <a:defRPr sz="1800">
                <a:latin typeface="Times New Roman" pitchFamily="18"/>
              </a:defRPr>
            </a:pPr>
            <a:r>
              <a:rPr lang="ru-RU" sz="3200" b="1" u="sng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Списочный состав группы</a:t>
            </a:r>
            <a:r>
              <a:rPr lang="ru-RU" sz="3200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на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22.10.2020 года </a:t>
            </a:r>
            <a:r>
              <a:rPr lang="ru-RU" sz="3200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— 29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человек: </a:t>
            </a:r>
          </a:p>
          <a:p>
            <a:pPr algn="just" hangingPunct="0">
              <a:defRPr sz="1800">
                <a:latin typeface="Times New Roman" pitchFamily="18"/>
              </a:defRPr>
            </a:pPr>
            <a:r>
              <a:rPr lang="ru-RU" sz="3200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                     15 </a:t>
            </a:r>
            <a:r>
              <a:rPr lang="ru-RU" sz="3200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девочек и 14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мальчиков</a:t>
            </a:r>
          </a:p>
          <a:p>
            <a:pPr algn="just" hangingPunct="0">
              <a:defRPr sz="1800">
                <a:latin typeface="Times New Roman" pitchFamily="18"/>
              </a:defRPr>
            </a:pPr>
            <a:endParaRPr lang="ru-RU" sz="3200" dirty="0">
              <a:solidFill>
                <a:srgbClr val="002060"/>
              </a:solidFill>
              <a:latin typeface="Times New Roman" pitchFamily="18"/>
              <a:ea typeface="Microsoft YaHei" pitchFamily="2"/>
              <a:cs typeface="Lucida Sans" pitchFamily="2"/>
            </a:endParaRPr>
          </a:p>
          <a:p>
            <a:pPr lvl="0" algn="just" hangingPunct="0">
              <a:defRPr sz="1800">
                <a:latin typeface="Times New Roman" pitchFamily="18"/>
              </a:defRPr>
            </a:pPr>
            <a:r>
              <a:rPr lang="ru-RU" sz="3200" dirty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Мы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/>
                <a:ea typeface="Microsoft YaHei" pitchFamily="2"/>
                <a:cs typeface="Lucida Sans" pitchFamily="2"/>
              </a:rPr>
              <a:t>продолжаем заниматься  по </a:t>
            </a:r>
            <a:r>
              <a:rPr lang="ru-RU" sz="3200" u="sng" dirty="0" smtClean="0">
                <a:solidFill>
                  <a:srgbClr val="002060"/>
                </a:solidFill>
              </a:rPr>
              <a:t>Основной образовательной программе </a:t>
            </a:r>
            <a:r>
              <a:rPr lang="ru-RU" sz="3200" u="sng" dirty="0">
                <a:solidFill>
                  <a:srgbClr val="002060"/>
                </a:solidFill>
              </a:rPr>
              <a:t>дошкольного образования МБДОУ № 83 «Соколенок»   </a:t>
            </a:r>
            <a:endParaRPr lang="ru-RU" sz="3200" u="sng" dirty="0" smtClean="0">
              <a:solidFill>
                <a:srgbClr val="002060"/>
              </a:solidFill>
            </a:endParaRPr>
          </a:p>
          <a:p>
            <a:pPr lvl="0" algn="just" hangingPunct="0">
              <a:defRPr sz="1800">
                <a:latin typeface="Times New Roman" pitchFamily="18"/>
              </a:defRPr>
            </a:pPr>
            <a:r>
              <a:rPr lang="ru-RU" sz="3200" u="sng" dirty="0" smtClean="0">
                <a:solidFill>
                  <a:srgbClr val="002060"/>
                </a:solidFill>
              </a:rPr>
              <a:t>г</a:t>
            </a:r>
            <a:r>
              <a:rPr lang="ru-RU" sz="3200" u="sng" dirty="0">
                <a:solidFill>
                  <a:srgbClr val="002060"/>
                </a:solidFill>
              </a:rPr>
              <a:t>. Калуги  на основе примерной  общеобразовательной программы дошкольного образования «От рождения до школы</a:t>
            </a:r>
            <a:r>
              <a:rPr lang="ru-RU" sz="3200" u="sng" dirty="0" smtClean="0">
                <a:solidFill>
                  <a:srgbClr val="002060"/>
                </a:solidFill>
              </a:rPr>
              <a:t>»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89"/>
            <a:ext cx="1711077" cy="159248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51880" y="107429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rgbClr val="002060"/>
                </a:solidFill>
              </a:rPr>
              <a:t>Расписание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cap="all" dirty="0" err="1" smtClean="0">
                <a:solidFill>
                  <a:srgbClr val="002060"/>
                </a:solidFill>
              </a:rPr>
              <a:t>непРЕРЫВНОЙ</a:t>
            </a:r>
            <a:r>
              <a:rPr lang="ru-RU" sz="2000" b="1" cap="all" dirty="0" smtClean="0">
                <a:solidFill>
                  <a:srgbClr val="002060"/>
                </a:solidFill>
              </a:rPr>
              <a:t>  образовательной деятельности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cap="all" dirty="0" smtClean="0">
                <a:solidFill>
                  <a:srgbClr val="002060"/>
                </a:solidFill>
              </a:rPr>
              <a:t>на пятидневную неделю на 2020 - 2021 учебный год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0168" y="1103824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СТАРШАЯ ГРУППА (5 - 6 ЛЕТ)   ГРУППА № 6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5708"/>
              </p:ext>
            </p:extLst>
          </p:nvPr>
        </p:nvGraphicFramePr>
        <p:xfrm>
          <a:off x="1943968" y="1473156"/>
          <a:ext cx="7560840" cy="2632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9194"/>
                <a:gridCol w="3561646"/>
              </a:tblGrid>
              <a:tr h="243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solidFill>
                            <a:srgbClr val="7030A0"/>
                          </a:solidFill>
                          <a:effectLst/>
                        </a:rPr>
                        <a:t>Понедельник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cap="all" dirty="0">
                          <a:solidFill>
                            <a:srgbClr val="7030A0"/>
                          </a:solidFill>
                          <a:effectLst/>
                        </a:rPr>
                        <a:t>Вторник</a:t>
                      </a:r>
                      <a:endParaRPr lang="ru-RU" sz="11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22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9.00 </a:t>
                      </a:r>
                      <a:r>
                        <a:rPr lang="ru-RU" sz="1600" dirty="0">
                          <a:effectLst/>
                        </a:rPr>
                        <a:t>–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изобразительная -  (лепка/аппликация - чередуются недели)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12.00 </a:t>
                      </a:r>
                      <a:r>
                        <a:rPr lang="ru-RU" sz="1600" dirty="0">
                          <a:effectLst/>
                        </a:rPr>
                        <a:t>–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музыкальная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15.45 </a:t>
                      </a: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восприятие художественной литературы и фольклора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9.00 -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коммуникативная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12.00 </a:t>
                      </a:r>
                      <a:r>
                        <a:rPr lang="ru-RU" sz="1600" dirty="0">
                          <a:effectLst/>
                        </a:rPr>
                        <a:t>–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двигательная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15.45 </a:t>
                      </a:r>
                      <a:r>
                        <a:rPr lang="ru-RU" sz="1600" dirty="0">
                          <a:effectLst/>
                        </a:rPr>
                        <a:t>–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конструирование/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экспериментирование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896394"/>
              </p:ext>
            </p:extLst>
          </p:nvPr>
        </p:nvGraphicFramePr>
        <p:xfrm>
          <a:off x="1871960" y="4355901"/>
          <a:ext cx="8064896" cy="2804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9957"/>
                <a:gridCol w="1876871"/>
                <a:gridCol w="3078068"/>
              </a:tblGrid>
              <a:tr h="216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>
                          <a:solidFill>
                            <a:srgbClr val="7030A0"/>
                          </a:solidFill>
                          <a:effectLst/>
                        </a:rPr>
                        <a:t>СРЕДА</a:t>
                      </a:r>
                      <a:endParaRPr lang="ru-RU" sz="1100" b="1" baseline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>
                          <a:solidFill>
                            <a:srgbClr val="7030A0"/>
                          </a:solidFill>
                          <a:effectLst/>
                        </a:rPr>
                        <a:t>Четверг</a:t>
                      </a:r>
                      <a:endParaRPr lang="ru-RU" sz="1100" b="1" baseline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>
                          <a:solidFill>
                            <a:srgbClr val="7030A0"/>
                          </a:solidFill>
                          <a:effectLst/>
                        </a:rPr>
                        <a:t>Пятница</a:t>
                      </a:r>
                      <a:endParaRPr lang="ru-RU" sz="1100" b="1" baseline="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62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9.00 –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познавательно-исследовательская - (формирование элементарных математических представлений)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9.50 -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музыкальная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9.00 –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двигательная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9.40 </a:t>
                      </a:r>
                      <a:r>
                        <a:rPr lang="ru-RU" sz="16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изобразительная - (рисование)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9.55–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познавательно-исследовательская - (ознакомление с окружающим миром, миром природы) 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9.40 </a:t>
                      </a:r>
                      <a:r>
                        <a:rPr lang="ru-RU" sz="1600" dirty="0">
                          <a:effectLst/>
                        </a:rPr>
                        <a:t>– изобразительная - (рисование)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11.50 </a:t>
                      </a:r>
                      <a:r>
                        <a:rPr lang="ru-RU" sz="1600" dirty="0">
                          <a:effectLst/>
                        </a:rPr>
                        <a:t>–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двигательная  (на улице)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"/>
            <a:ext cx="1711077" cy="15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1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920" y="1043533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УТРЕННЯЯ </a:t>
            </a:r>
            <a:r>
              <a:rPr lang="ru-RU" b="1" dirty="0">
                <a:solidFill>
                  <a:srgbClr val="002060"/>
                </a:solidFill>
              </a:rPr>
              <a:t>ГИМНАСТИКА: 8.10 </a:t>
            </a:r>
            <a:r>
              <a:rPr lang="ru-RU" b="1" dirty="0" smtClean="0">
                <a:solidFill>
                  <a:srgbClr val="002060"/>
                </a:solidFill>
              </a:rPr>
              <a:t>(продолжительность 8-10 </a:t>
            </a:r>
            <a:r>
              <a:rPr lang="ru-RU" b="1" dirty="0">
                <a:solidFill>
                  <a:srgbClr val="002060"/>
                </a:solidFill>
              </a:rPr>
              <a:t>мин.) </a:t>
            </a:r>
            <a:r>
              <a:rPr lang="ru-RU" b="1" dirty="0" smtClean="0">
                <a:solidFill>
                  <a:srgbClr val="002060"/>
                </a:solidFill>
              </a:rPr>
              <a:t>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групповое </a:t>
            </a:r>
            <a:r>
              <a:rPr lang="ru-RU" b="1" dirty="0">
                <a:solidFill>
                  <a:srgbClr val="002060"/>
                </a:solidFill>
              </a:rPr>
              <a:t>помещение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b="1" dirty="0" smtClean="0">
                <a:solidFill>
                  <a:srgbClr val="002060"/>
                </a:solidFill>
              </a:rPr>
              <a:t>ЕЖЕДНЕВНО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3968" y="3347789"/>
            <a:ext cx="71287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СанПиН 2.4.1.3049-13: </a:t>
            </a:r>
            <a:r>
              <a:rPr lang="ru-RU" dirty="0">
                <a:solidFill>
                  <a:srgbClr val="002060"/>
                </a:solidFill>
              </a:rPr>
              <a:t>максимально допустимый объём недельной нагрузки регламентируется в соответствии с пунктом 11.10; 11.11; 11.12; 11.13;12.5: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423063"/>
              </p:ext>
            </p:extLst>
          </p:nvPr>
        </p:nvGraphicFramePr>
        <p:xfrm>
          <a:off x="1943968" y="4427909"/>
          <a:ext cx="7038841" cy="9814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83147"/>
                <a:gridCol w="2702406"/>
                <a:gridCol w="3053288"/>
              </a:tblGrid>
              <a:tr h="666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Возрастная группа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Продолжительность непрерывной образовательной деятельности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Максимально допустимый объём образовательной нагрузки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>
                          <a:effectLst/>
                        </a:rPr>
                        <a:t>в первой половине дня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84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 – 6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не более 25 мин.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не превышает 40 мин.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95896" y="572405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Перерывы между периодами непрерывной образовательной деятельности составляют </a:t>
            </a:r>
            <a:r>
              <a:rPr lang="ru-RU" dirty="0" smtClean="0">
                <a:solidFill>
                  <a:srgbClr val="002060"/>
                </a:solidFill>
              </a:rPr>
              <a:t> 10 </a:t>
            </a:r>
            <a:r>
              <a:rPr lang="ru-RU" dirty="0">
                <a:solidFill>
                  <a:srgbClr val="002060"/>
                </a:solidFill>
              </a:rPr>
              <a:t>минут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5936" y="2117844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на 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зарядку и физкультурные занятия требуется форма </a:t>
            </a:r>
            <a:endParaRPr lang="ru-RU" b="1" dirty="0" smtClean="0">
              <a:solidFill>
                <a:srgbClr val="0070C0"/>
              </a:solidFill>
              <a:latin typeface="Cambria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(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черные шорты, </a:t>
            </a: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футболка </a:t>
            </a:r>
            <a:r>
              <a:rPr lang="ru-RU" b="1" dirty="0">
                <a:solidFill>
                  <a:srgbClr val="0070C0"/>
                </a:solidFill>
                <a:latin typeface="Cambria" pitchFamily="18" charset="0"/>
              </a:rPr>
              <a:t>и чешки)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наличие формы позволяет ребенку чувствовать себя комфортно.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11920" y="320895"/>
            <a:ext cx="84249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ОСОБЕННОСТИ ОБРАЗОВАТЕЛЬНОГО ПРОЦЕССА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В СТАРШЕЙ ГРУППЕ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"/>
            <a:ext cx="1711077" cy="15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4008" y="179437"/>
            <a:ext cx="6564059" cy="712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"/>
            <a:ext cx="1711077" cy="159248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92808" y="107429"/>
            <a:ext cx="6264696" cy="719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"/>
            <a:ext cx="1711077" cy="159248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76016" y="0"/>
            <a:ext cx="6264696" cy="7591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"/>
            <a:ext cx="1711077" cy="159248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597412" y="108958"/>
            <a:ext cx="5976664" cy="742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5"/>
            <a:ext cx="1711077" cy="159248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348</Words>
  <Application>Microsoft Office PowerPoint</Application>
  <PresentationFormat>Произвольный</PresentationFormat>
  <Paragraphs>94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Родительское собрание № 1   в старшей группе №6 «Солнышко»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группе №6 «Солнышко»</dc:title>
  <dc:creator>Татьяна Маркевич</dc:creator>
  <cp:lastModifiedBy>Елена</cp:lastModifiedBy>
  <cp:revision>23</cp:revision>
  <dcterms:created xsi:type="dcterms:W3CDTF">2020-10-21T23:08:14Z</dcterms:created>
  <dcterms:modified xsi:type="dcterms:W3CDTF">2020-11-05T15:56:04Z</dcterms:modified>
</cp:coreProperties>
</file>