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70" r:id="rId3"/>
    <p:sldId id="266" r:id="rId4"/>
    <p:sldId id="256" r:id="rId5"/>
    <p:sldId id="271" r:id="rId6"/>
    <p:sldId id="258" r:id="rId7"/>
    <p:sldId id="264" r:id="rId8"/>
    <p:sldId id="267" r:id="rId9"/>
    <p:sldId id="268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FFE0-E8A4-4E0A-9B09-4D812B548C27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3E60-2D60-4323-8726-BEB4ACEF4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95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E1C9-F037-4DF6-B3FF-021CA0AA50D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214E-E53D-4B77-95C9-9D19329FB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28803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«Профессиональный стандарт педагога» –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МИФЫ И РЕАЛЬНОСТЬ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01317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Book Antiqua" pitchFamily="18" charset="0"/>
            </a:endParaRPr>
          </a:p>
        </p:txBody>
      </p:sp>
      <p:pic>
        <p:nvPicPr>
          <p:cNvPr id="12292" name="Picture 4" descr="http://mediasubs.ru/group/uploads/oh/ohrana-truda-i-pozharnaya-bezopasnost/image/1461751644-314537-114754.jpg"/>
          <p:cNvPicPr>
            <a:picLocks noChangeAspect="1" noChangeArrowheads="1"/>
          </p:cNvPicPr>
          <p:nvPr/>
        </p:nvPicPr>
        <p:blipFill>
          <a:blip r:embed="rId3" cstate="print"/>
          <a:srcRect l="11465" t="1956" r="12104"/>
          <a:stretch>
            <a:fillRect/>
          </a:stretch>
        </p:blipFill>
        <p:spPr bwMode="auto">
          <a:xfrm>
            <a:off x="323528" y="2996952"/>
            <a:ext cx="2880320" cy="360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Педагогические 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147565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 воспитанниками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7896" y="1268760"/>
            <a:ext cx="936104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ИКТ - Компетенции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268760"/>
            <a:ext cx="1024880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 родителями (законными представителями) воспитанников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268760"/>
            <a:ext cx="936104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Организация РППС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268760"/>
            <a:ext cx="1296144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 воспитателя (самообразование, повышение квалификации, аттестация, сертификация и т.д.)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268760"/>
            <a:ext cx="144016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Методическая работа воспитателя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1268760"/>
            <a:ext cx="108012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со специалистами ДОУ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60848"/>
            <a:ext cx="1475656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организовывать детскую деятельность, осуществляемую в раннем и дошкольном возрасте: предметную,  познавательно-исследовательскую, игру (ролевую, режиссерскую, с правилами), продуктивную; конструирование, создание широких возможностей для развития свободной игры детей, в том числе обеспечение игрового времени и пространства. Способность к организации конструктивного  взаимодействия детей в разных видах деятельности, создания условий для свободного выбора детьми деятельности, участников совместной деятельности, материалов</a:t>
            </a:r>
            <a:r>
              <a:rPr lang="ru-RU" sz="600" i="1" dirty="0" smtClean="0"/>
              <a:t>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13176"/>
            <a:ext cx="1475656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rgbClr val="000000"/>
                </a:solidFill>
                <a:latin typeface="+mj-lt"/>
                <a:ea typeface="Times New Roman"/>
              </a:rPr>
              <a:t>Способность формировать гражданский патриотизм, готовность  к трудовой деятельности и жизни в условиях современного мира, способность формировать у обучающихся культуру здорового и безопасного образа жизни. </a:t>
            </a:r>
            <a:endParaRPr lang="ru-RU" sz="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492896"/>
            <a:ext cx="1008112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Способность разработать и реализовать совместно с родителями программу индивидуальных </a:t>
            </a:r>
            <a:r>
              <a:rPr lang="ru-RU" sz="6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маршрутов развития ребенка.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2708920"/>
            <a:ext cx="1152128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постоянно развивать себя, как компетентно-грамотного, воспитанного, образованного человека и педагога. Стремится постоянно самообразовываться, повышать свою квалификацию, проявлять желание расти в своей профессии и по карьерной лестнице. 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3429000"/>
            <a:ext cx="100811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Способность использовать в работе конструктивные воспитательные усилия родителей воспитанников, способность оказать помощь  семье в решении вопросов воспитания ребенка.</a:t>
            </a:r>
            <a:endParaRPr lang="ru-RU" sz="600" dirty="0" smtClean="0"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805264"/>
            <a:ext cx="1475656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rgbClr val="000000"/>
                </a:solidFill>
                <a:ea typeface="Times New Roman"/>
              </a:rPr>
              <a:t>Способность в реализации современных форм и методов воспитательной работы в образовательном процессе.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33056"/>
            <a:ext cx="147565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07896" y="1988840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</a:rPr>
              <a:t>Способность владеть информационно-коммуникативными технологиями.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1988840"/>
            <a:ext cx="1080120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создавать, поддерживать уклад, атмосферу и традиций жизни детского сада. Способность работать в команде.</a:t>
            </a:r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1988840"/>
            <a:ext cx="1440160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600" i="1" dirty="0" smtClean="0">
                <a:solidFill>
                  <a:srgbClr val="000000"/>
                </a:solidFill>
                <a:ea typeface="Times New Roman"/>
              </a:rPr>
              <a:t>Способность участвовать в разработке и реализации программы развития образовательной организации в целях создания безопасной и комфортной образовательной среды (отдельные пункты в содержании ПР). Способность разработать рабочую программу на основе  образовательной программы дошкольного образования и реализовать в образовательную деятельность в соответствии с требованиями </a:t>
            </a:r>
            <a:r>
              <a:rPr lang="ru-RU" sz="6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ФГОС ДО </a:t>
            </a:r>
            <a:r>
              <a:rPr lang="ru-RU" sz="600" i="1" dirty="0" smtClean="0">
                <a:solidFill>
                  <a:srgbClr val="000000"/>
                </a:solidFill>
                <a:ea typeface="Times New Roman"/>
              </a:rPr>
              <a:t>(знание ФГОС ДО).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2132856"/>
            <a:ext cx="936104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организовать  безопасную и психологически комфортную развивающую предметно-пространственную среду в соответствии с возрастом воспитанников и благоприятную атмосферу для доброжелательных отношений в коллективе.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3789040"/>
            <a:ext cx="144016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 участия в разработке основной общеобразовательной программы ДОУ в соответствии с федеральным государственным образовательным стандартом дошкольного образования. </a:t>
            </a:r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4437112"/>
            <a:ext cx="1080120" cy="2420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умения участвовать в планировании и корректировке образовательных задач (совместно с психологом и другими специалистами) по результатам мониторинга с учетом индивидуальных особенностей развития каждого ребенка раннего и/или  дошкольного возраста. Способность в реализации педагогических рекомендаций специалистов в работе с детьми, испытывающими трудности в освоении программы, а так же с детьми с особыми потребностями.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8264" y="3068960"/>
            <a:ext cx="1080120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взаимодействовать с другими специалистами в рамках </a:t>
            </a:r>
            <a:r>
              <a:rPr lang="ru-RU" sz="600" i="1" dirty="0" err="1" smtClean="0">
                <a:solidFill>
                  <a:schemeClr val="tx1"/>
                </a:solidFill>
              </a:rPr>
              <a:t>психолого</a:t>
            </a:r>
            <a:r>
              <a:rPr lang="ru-RU" sz="600" i="1" dirty="0" smtClean="0">
                <a:solidFill>
                  <a:schemeClr val="tx1"/>
                </a:solidFill>
              </a:rPr>
              <a:t> - медико-педагогического консилиума, для разработки индивидуальных маршрутов развития каждого ребёнка.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653136"/>
            <a:ext cx="144016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rgbClr val="000000"/>
                </a:solidFill>
                <a:ea typeface="Times New Roman"/>
              </a:rPr>
              <a:t>Способность планирования и реализации образовательной работы с воспитанниками раннего и/или дошкольного возраста в соответствии с рабочей программой (в соответствии ФГОС ДО и ОП ДО)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5661248"/>
            <a:ext cx="144016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i="1" dirty="0" smtClean="0">
                <a:solidFill>
                  <a:schemeClr val="tx1"/>
                </a:solidFill>
              </a:rPr>
              <a:t>Способность организации и проведения педагогического мониторинга воспитанников и анализа образовательной работы в группе детей раннего и/или дошкольного возраста. </a:t>
            </a:r>
            <a:endParaRPr lang="ru-RU" sz="600" dirty="0" smtClean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933056"/>
            <a:ext cx="1475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Способность освоения и применения психолого-педагогических технологий, необходимых для работы с различными контингентами учащихся. Способность развития у обучающихся познавательной активности, инициативы, самостоятельности, творческих способностей.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a996e0381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802946" cy="2361100"/>
          </a:xfrm>
        </p:spPr>
      </p:pic>
      <p:pic>
        <p:nvPicPr>
          <p:cNvPr id="25602" name="Picture 2" descr="C:\Users\Ирина\Pictures\картинки для сайта\83ae74d87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00" y="4077072"/>
            <a:ext cx="8391182" cy="1584176"/>
          </a:xfrm>
          <a:prstGeom prst="rect">
            <a:avLst/>
          </a:prstGeom>
          <a:noFill/>
        </p:spPr>
      </p:pic>
      <p:pic>
        <p:nvPicPr>
          <p:cNvPr id="25603" name="Picture 3" descr="C:\Users\Ирина\Pictures\картинки для сайта\158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64557">
            <a:off x="8087332" y="762680"/>
            <a:ext cx="1187557" cy="1250060"/>
          </a:xfrm>
          <a:prstGeom prst="rect">
            <a:avLst/>
          </a:prstGeom>
          <a:noFill/>
        </p:spPr>
      </p:pic>
      <p:pic>
        <p:nvPicPr>
          <p:cNvPr id="25604" name="Picture 4" descr="C:\Users\Ирина\Pictures\картинки для сайта\171566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14096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Зачем нужен профессиональный стандарт педагога?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4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СТАНДАРТ – ЭТО:</a:t>
            </a:r>
          </a:p>
          <a:p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инструмент реализации стратегии образования в меняющемся мире.</a:t>
            </a:r>
          </a:p>
          <a:p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инструмент повышения качества образования и выхода отечественного образования на международный уровень.</a:t>
            </a:r>
          </a:p>
          <a:p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объективный измеритель квалификации педагога.</a:t>
            </a:r>
          </a:p>
          <a:p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средство отбора педагогических кадров в учреждения образования.</a:t>
            </a:r>
          </a:p>
          <a:p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основа для формирования трудового договора, фиксирующего отношения между работником и работодателем.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Скриншот 11.08.2016 17:14:57"/>
          <p:cNvPicPr>
            <a:picLocks noChangeAspect="1" noChangeArrowheads="1"/>
          </p:cNvPicPr>
          <p:nvPr/>
        </p:nvPicPr>
        <p:blipFill>
          <a:blip r:embed="rId3" cstate="print"/>
          <a:srcRect l="1181" t="1163" r="1489" b="1163"/>
          <a:stretch>
            <a:fillRect/>
          </a:stretch>
        </p:blipFill>
        <p:spPr bwMode="auto">
          <a:xfrm>
            <a:off x="107504" y="620688"/>
            <a:ext cx="8856984" cy="604867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Описание трудовых функций, входящих в профессиональный стандарт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80920" cy="43924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Педагогическая деятельность по проектированию и реализации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образовательного процесса в образовательных организациях  </a:t>
            </a:r>
            <a:r>
              <a:rPr lang="ru-RU" sz="2000" u="sng" dirty="0">
                <a:solidFill>
                  <a:schemeClr val="tx1"/>
                </a:solidFill>
              </a:rPr>
              <a:t>дошкольного</a:t>
            </a:r>
            <a:r>
              <a:rPr lang="ru-RU" sz="2000" dirty="0">
                <a:solidFill>
                  <a:schemeClr val="tx1"/>
                </a:solidFill>
              </a:rPr>
              <a:t>, начального общего, основного общего, среднего общего </a:t>
            </a:r>
            <a:r>
              <a:rPr lang="ru-RU" sz="2000" u="sng" dirty="0" smtClean="0">
                <a:solidFill>
                  <a:schemeClr val="tx1"/>
                </a:solidFill>
              </a:rPr>
              <a:t>образования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</a:rPr>
              <a:t>Общепедагогическая функция. </a:t>
            </a:r>
            <a:r>
              <a:rPr lang="ru-RU" sz="2000" i="1" dirty="0" smtClean="0">
                <a:solidFill>
                  <a:schemeClr val="tx1"/>
                </a:solidFill>
              </a:rPr>
              <a:t>Обучение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</a:rPr>
              <a:t>Воспитательная деятельность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</a:rPr>
              <a:t>Развивающая деятельность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В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Педагогическая деятельность по проектированию и реализации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основных общеобразовательных </a:t>
            </a:r>
            <a:r>
              <a:rPr lang="ru-RU" sz="2000" dirty="0" smtClean="0">
                <a:solidFill>
                  <a:schemeClr val="tx1"/>
                </a:solidFill>
              </a:rPr>
              <a:t>программ: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</a:rPr>
              <a:t>Педагогическая деятельность по реализации программ дошкольного образования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l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1043608" y="836712"/>
            <a:ext cx="6984776" cy="2304256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ТРУДОВЫЕ ДЕЙСТВИЯ</a:t>
            </a:r>
          </a:p>
          <a:p>
            <a:r>
              <a:rPr lang="ru-RU" sz="1200" dirty="0" smtClean="0"/>
              <a:t>Разработка и реализация программ ………………………</a:t>
            </a:r>
          </a:p>
          <a:p>
            <a:r>
              <a:rPr lang="ru-RU" sz="1200" dirty="0" smtClean="0"/>
              <a:t>Осуществление профессиональной деятельности…………………….</a:t>
            </a:r>
          </a:p>
          <a:p>
            <a:r>
              <a:rPr lang="ru-RU" sz="1200" dirty="0" smtClean="0"/>
              <a:t>Участие в разработке и реализации………………………</a:t>
            </a:r>
          </a:p>
          <a:p>
            <a:r>
              <a:rPr lang="ru-RU" sz="1200" dirty="0" smtClean="0"/>
              <a:t>Планирование и проведение учебных занятий…………………….</a:t>
            </a:r>
          </a:p>
          <a:p>
            <a:r>
              <a:rPr lang="ru-RU" sz="1200" dirty="0" smtClean="0"/>
              <a:t>Систематический анализ …………………………</a:t>
            </a:r>
          </a:p>
          <a:p>
            <a:r>
              <a:rPr lang="ru-RU" sz="1200" dirty="0" smtClean="0"/>
              <a:t>Организация, осуществление контроля ………………….</a:t>
            </a:r>
          </a:p>
          <a:p>
            <a:r>
              <a:rPr lang="ru-RU" sz="1200" dirty="0" smtClean="0"/>
              <a:t>Формирование универсальных учебных действий………………</a:t>
            </a:r>
          </a:p>
          <a:p>
            <a:r>
              <a:rPr lang="ru-RU" sz="1200" dirty="0" smtClean="0"/>
              <a:t>Формирование навыков ……………………….</a:t>
            </a:r>
          </a:p>
          <a:p>
            <a:r>
              <a:rPr lang="ru-RU" sz="1200" dirty="0" smtClean="0"/>
              <a:t>Формирование мотивации к обучению ит.д.</a:t>
            </a:r>
          </a:p>
          <a:p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364088" y="3717032"/>
            <a:ext cx="3563888" cy="263691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НЕОБХОДИМЫЕ УМЕНИЯ</a:t>
            </a:r>
            <a:endParaRPr lang="en-US" sz="1200" dirty="0" smtClean="0"/>
          </a:p>
          <a:p>
            <a:r>
              <a:rPr lang="ru-RU" sz="1200" dirty="0" smtClean="0"/>
              <a:t>Владеть формами и методами обучения…….</a:t>
            </a:r>
          </a:p>
          <a:p>
            <a:r>
              <a:rPr lang="ru-RU" sz="1200" dirty="0" smtClean="0"/>
              <a:t>Объективно оценивать знания обучающихся …..</a:t>
            </a:r>
          </a:p>
          <a:p>
            <a:r>
              <a:rPr lang="ru-RU" sz="1200" dirty="0" smtClean="0"/>
              <a:t>Разрабатывать и применять современные ……</a:t>
            </a:r>
          </a:p>
          <a:p>
            <a:r>
              <a:rPr lang="ru-RU" sz="1200" dirty="0" smtClean="0"/>
              <a:t>Использовать и апробировать специальные ……</a:t>
            </a:r>
          </a:p>
          <a:p>
            <a:r>
              <a:rPr lang="ru-RU" sz="1200" dirty="0" smtClean="0"/>
              <a:t>Владеть ИКТ- компетенциями ………………...</a:t>
            </a:r>
          </a:p>
          <a:p>
            <a:r>
              <a:rPr lang="ru-RU" sz="1200" dirty="0" smtClean="0"/>
              <a:t>Организовывать различны виды внеурочной деятельности ...</a:t>
            </a:r>
          </a:p>
          <a:p>
            <a:endParaRPr lang="ru-RU" sz="12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1520" y="3717032"/>
            <a:ext cx="4427984" cy="292494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НЕОБХОДИМЫЕ ЗНАНИЯ</a:t>
            </a:r>
          </a:p>
          <a:p>
            <a:r>
              <a:rPr lang="ru-RU" sz="1200" dirty="0" smtClean="0"/>
              <a:t>Преподаваемый предмет в пределах требований ………</a:t>
            </a:r>
          </a:p>
          <a:p>
            <a:r>
              <a:rPr lang="ru-RU" sz="1200" dirty="0" smtClean="0"/>
              <a:t>История, теория, закономерности и принципы…….</a:t>
            </a:r>
          </a:p>
          <a:p>
            <a:r>
              <a:rPr lang="ru-RU" sz="1200" dirty="0" smtClean="0"/>
              <a:t>Основные закономерности возрастного развития……….</a:t>
            </a:r>
          </a:p>
          <a:p>
            <a:r>
              <a:rPr lang="ru-RU" sz="1200" dirty="0" smtClean="0"/>
              <a:t>Основы </a:t>
            </a:r>
            <a:r>
              <a:rPr lang="ru-RU" sz="1200" dirty="0" err="1" smtClean="0"/>
              <a:t>психодидактики</a:t>
            </a:r>
            <a:r>
              <a:rPr lang="ru-RU" sz="1200" dirty="0" smtClean="0"/>
              <a:t>, поликультурного образования…</a:t>
            </a:r>
          </a:p>
          <a:p>
            <a:r>
              <a:rPr lang="ru-RU" sz="1200" dirty="0" smtClean="0"/>
              <a:t>Пути достижения образовательных результатов ………</a:t>
            </a:r>
          </a:p>
          <a:p>
            <a:r>
              <a:rPr lang="ru-RU" sz="1200" dirty="0" smtClean="0"/>
              <a:t>Основы методики преподавания…………..</a:t>
            </a:r>
          </a:p>
          <a:p>
            <a:r>
              <a:rPr lang="ru-RU" sz="1200" dirty="0" smtClean="0"/>
              <a:t>Рабочая программа и методика обучения по данному предмету.</a:t>
            </a:r>
          </a:p>
          <a:p>
            <a:r>
              <a:rPr lang="ru-RU" sz="1200" dirty="0" smtClean="0"/>
              <a:t>Приоритетные направления развития образовательной системы…</a:t>
            </a:r>
          </a:p>
          <a:p>
            <a:r>
              <a:rPr lang="ru-RU" sz="1200" dirty="0" smtClean="0"/>
              <a:t>Нормативные документы….</a:t>
            </a:r>
          </a:p>
          <a:p>
            <a:r>
              <a:rPr lang="ru-RU" sz="1200" dirty="0" smtClean="0"/>
              <a:t>Конвенция о правах ребёнка</a:t>
            </a:r>
          </a:p>
          <a:p>
            <a:r>
              <a:rPr lang="ru-RU" sz="1200" dirty="0" smtClean="0"/>
              <a:t>Трудовое законодательство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88640"/>
            <a:ext cx="499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3.1.1. Общепедагогическая функция. Обучение.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776" y="314096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314096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180020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980728"/>
            <a:ext cx="1224136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60648"/>
            <a:ext cx="1584176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Общепедагогическая </a:t>
            </a:r>
            <a:r>
              <a:rPr lang="ru-RU" sz="1000" dirty="0">
                <a:solidFill>
                  <a:schemeClr val="tx1"/>
                </a:solidFill>
              </a:rPr>
              <a:t>функция. </a:t>
            </a:r>
            <a:r>
              <a:rPr lang="ru-RU" sz="1000" dirty="0" smtClean="0">
                <a:solidFill>
                  <a:schemeClr val="tx1"/>
                </a:solidFill>
              </a:rPr>
              <a:t>Обучение.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052736"/>
            <a:ext cx="1872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Участие в </a:t>
            </a:r>
            <a:r>
              <a:rPr lang="ru-RU" sz="1000" dirty="0"/>
              <a:t>разработке и реализации программы развития образовательной организации в целях создания безопасной и комфортной образовательной среды. </a:t>
            </a:r>
            <a:r>
              <a:rPr lang="ru-RU" sz="1000" dirty="0" smtClean="0"/>
              <a:t>Разработка </a:t>
            </a:r>
            <a:r>
              <a:rPr lang="ru-RU" sz="1000" dirty="0"/>
              <a:t>и реализация рабочих программ </a:t>
            </a:r>
            <a:r>
              <a:rPr lang="ru-RU" sz="1000" dirty="0" smtClean="0"/>
              <a:t>на основе </a:t>
            </a:r>
            <a:r>
              <a:rPr lang="ru-RU" sz="1000" dirty="0"/>
              <a:t>основной общеобразовательной </a:t>
            </a:r>
            <a:r>
              <a:rPr lang="ru-RU" sz="1000" dirty="0" smtClean="0"/>
              <a:t>программы в соответствии с требованиями ФГОС ДО. 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1772816"/>
            <a:ext cx="26105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33456" y="1772816"/>
            <a:ext cx="26105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51720" y="980728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/>
              <a:t>Владение информационно-коммуникативными технологиями</a:t>
            </a:r>
            <a:endParaRPr lang="ru-RU" sz="10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2051720" y="476672"/>
            <a:ext cx="122413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44208" y="1628800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419872" y="1844824"/>
            <a:ext cx="648072" cy="2952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95536" y="2996952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427984" y="14127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83968" y="764704"/>
            <a:ext cx="0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20072" y="404664"/>
            <a:ext cx="158417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516216" y="141277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812360" y="1628800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35896" y="1052736"/>
            <a:ext cx="1440160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Воспитательная деятельность.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764704"/>
            <a:ext cx="1224136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Развивающая деятельность.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91880" y="116632"/>
            <a:ext cx="1656184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3.1. Трудовые функции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427984" y="1844824"/>
            <a:ext cx="144016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923928" y="1844824"/>
            <a:ext cx="288032" cy="3456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563888" y="5373216"/>
            <a:ext cx="18002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современных форм и методов воспитательной работы в образовательном процессе.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91680" y="4797152"/>
            <a:ext cx="1728192" cy="1080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Использование в работе конструктивных воспитательных усилий  обучающихся, помощь  семье в решении вопросов воспитания ребенка.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79712" y="3068960"/>
            <a:ext cx="1440160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tx1"/>
                </a:solidFill>
              </a:rPr>
              <a:t>Создание, поддержание уклада, атмосферы и традиций жизни детского сада. Работа в команде.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39952" y="3501008"/>
            <a:ext cx="1944216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Формирование гражданского патриотизма, способности к трудовой деятельности и жизни в условиях современного мира, формирование у обучающихся культуры здорового и безопасного образа жизни.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52120" y="1916832"/>
            <a:ext cx="1512168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Разработка и реализация совместно с родителями программ индивидуального развития ребенка.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76256" y="4653136"/>
            <a:ext cx="216024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Освоение и применение психолого-педагогических технологий для работы с различными контингентами учащихся. Развитие у обучающихся познавательной активности, самостоятельности, инициативы, творческих способностей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68344" y="1916832"/>
            <a:ext cx="1475656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tx1"/>
                </a:solidFill>
              </a:rPr>
              <a:t>Взаимодействие с другими специалистами в рамках </a:t>
            </a:r>
            <a:r>
              <a:rPr lang="ru-RU" sz="1000" dirty="0" err="1" smtClean="0">
                <a:solidFill>
                  <a:schemeClr val="tx1"/>
                </a:solidFill>
              </a:rPr>
              <a:t>психолого-медико-педагогического</a:t>
            </a:r>
            <a:r>
              <a:rPr lang="ru-RU" sz="1000" dirty="0" smtClean="0">
                <a:solidFill>
                  <a:schemeClr val="tx1"/>
                </a:solidFill>
              </a:rPr>
              <a:t> консилиума, разработка индивидуальных маршрутов развития.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7236296" y="1700808"/>
            <a:ext cx="216024" cy="2880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3275856" y="1844824"/>
            <a:ext cx="648072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827584" y="3212976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3212976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691680" y="4149080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07704" y="206084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64088" y="4869160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483768" y="6093296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99792" y="206084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55976" y="4869160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19672" y="6093296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83768" y="4149080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4048" y="6506344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516216" y="314096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79912" y="6497960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80112" y="3068960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172400" y="638132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432304" y="3789040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164288" y="638132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668344" y="3789040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4644008" y="4653136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7452320" y="6093296"/>
            <a:ext cx="28803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4067944" y="6309320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1979712" y="3933056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5940152" y="2924944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1763688" y="5877272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187624" y="2996952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1979712" y="1844824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2915816" y="1844824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5652120" y="4653136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771800" y="5877272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2915816" y="3861048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8388424" y="6093296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5148064" y="6309320"/>
            <a:ext cx="7200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32240" y="2852936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8820472" y="3573016"/>
            <a:ext cx="93712" cy="237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96" idx="0"/>
          </p:cNvCxnSpPr>
          <p:nvPr/>
        </p:nvCxnSpPr>
        <p:spPr>
          <a:xfrm flipH="1">
            <a:off x="8010128" y="3573016"/>
            <a:ext cx="16227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1224136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412776"/>
            <a:ext cx="2232248" cy="216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60648"/>
            <a:ext cx="1656184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332656"/>
            <a:ext cx="2808312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3.2.1. Трудовая функция – Педагогическая деятельность по реализации программ дошкольного образования.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1772816"/>
            <a:ext cx="144016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prstClr val="black"/>
                </a:solidFill>
              </a:rPr>
              <a:t>Участие в планировании и корректировке образовательных задач (совместно с психологом и другими специалистами) по результатам мониторинга с учетом индивидуальных особенностей развития каждого ребенка раннего и/или  дошкольного возраста.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2564904"/>
            <a:ext cx="1584176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Организация безопасной и психологически комфортной развивающей предметно-пространственной среды в соответствии с возрастом воспитанников и благоприятной атмосферы в группе для доброжелательных отношений в коллективе.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32240" y="260648"/>
            <a:ext cx="1656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/>
              <a:t> Организация и проведение педагогического мониторинга  воспитанников и анализ образовательной работы в группе детей раннего и/или дошкольного возраста.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60648"/>
            <a:ext cx="12961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/>
              <a:t>Участие в разработке образовательной программы ДОУ в соответствии с ФГОС ДО.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1772816"/>
            <a:ext cx="26105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33456" y="1772816"/>
            <a:ext cx="26105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1412776"/>
            <a:ext cx="237626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/>
              <a:t>Организация видов деятельности, осуществляемых в раннем и дошкольном возрасте: предметной,  познавательно-исследовательской, игры (ролевой, режиссерской, с правилом), продуктивной; конструирования, создания широких возможностей для развития свободной игры детей, в том числе обеспечение игрового времени и пространства. Организация конструктивного  взаимодействия детей в разных видах деятельности, создание условий для свободного выбора детьми деятельности, участников совместной деятельности, материалов.</a:t>
            </a:r>
          </a:p>
          <a:p>
            <a:pPr lvl="0"/>
            <a:endParaRPr lang="ru-RU" sz="800" dirty="0" smtClean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547664" y="620688"/>
            <a:ext cx="129614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851920" y="1124744"/>
            <a:ext cx="216024" cy="3816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23528" y="1052736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460432" y="4149080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131840" y="1124744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355976" y="1124744"/>
            <a:ext cx="64807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80112" y="1124744"/>
            <a:ext cx="1008112" cy="331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68144" y="548680"/>
            <a:ext cx="79208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724128" y="1124744"/>
            <a:ext cx="1224136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51" idx="3"/>
          </p:cNvCxnSpPr>
          <p:nvPr/>
        </p:nvCxnSpPr>
        <p:spPr>
          <a:xfrm flipH="1">
            <a:off x="2555776" y="4869160"/>
            <a:ext cx="1368152" cy="1800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076056" y="4509120"/>
            <a:ext cx="1800200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Постоянное развитие себя, как компетентно-грамотного, воспитанного, образованного человека и педагога. Стремление постоянно самообразовываться, повышать свою квалификацию, проявлять желание расти в своей профессии и по карьерной лестнице..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43608" y="4365104"/>
            <a:ext cx="1512168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Планирование и реализация образовательной работы с воспитанниками раннего и/или  дошкольного возраста в соответствии с рабочей программой (в соответствии с ФГОС ДО и ОП ДО)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35696" y="386104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71800" y="3933056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92080" y="3933056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23728" y="602128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56176" y="638132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44408" y="4437112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28384" y="1484784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1340768"/>
            <a:ext cx="711696" cy="35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УМЕНИЯ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11960" y="3933056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15616" y="602128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8064" y="638132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08304" y="4437112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20272" y="1484784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1340768"/>
            <a:ext cx="68356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ЗНАНИЯ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2123728" y="3573016"/>
            <a:ext cx="28803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1331640" y="5805264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7164288" y="1268760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7596336" y="4149080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5436096" y="6165304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4427984" y="3645024"/>
            <a:ext cx="21602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59" idx="0"/>
          </p:cNvCxnSpPr>
          <p:nvPr/>
        </p:nvCxnSpPr>
        <p:spPr>
          <a:xfrm flipH="1">
            <a:off x="6512024" y="6165304"/>
            <a:ext cx="419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131840" y="3573016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508104" y="3645024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339752" y="5733256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1115616" y="1052736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8172400" y="1196752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Профессиональная компетентность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339725" indent="-339725">
              <a:spcBef>
                <a:spcPts val="700"/>
              </a:spcBef>
              <a:buClr>
                <a:srgbClr val="CC9900"/>
              </a:buClr>
              <a:buSzPct val="6500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600" b="1" i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marL="339725" indent="-339725">
              <a:spcBef>
                <a:spcPts val="700"/>
              </a:spcBef>
              <a:buClr>
                <a:srgbClr val="CC9900"/>
              </a:buClr>
              <a:buSzPct val="6500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КОМПЕТЕНЦИЯ -</a:t>
            </a:r>
            <a:r>
              <a:rPr lang="ru-RU" sz="36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Способность делать что-либо хорошо или эффективно (глоссарий терминов ЕФО)</a:t>
            </a:r>
          </a:p>
          <a:p>
            <a:pPr marL="339725" indent="-339725">
              <a:spcBef>
                <a:spcPts val="700"/>
              </a:spcBef>
              <a:buClr>
                <a:srgbClr val="CC9900"/>
              </a:buClr>
              <a:buSzPct val="6500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ЗНАНИЯ и УМЕНИЯ в ДЕЙСТВИИ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от  «ЗНАЮ, ЧТО»  к  «ЗНАЮ, КАК»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coo.net/cartoon/Colors_in_Japanese_Style/wallpapers/1680x1050/colors_and_flower_pattern_in_japanese_style_WA01_004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Педагогические 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28800"/>
            <a:ext cx="1152128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 воспитанниками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1628800"/>
            <a:ext cx="936104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ИКТ - Компетенции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628800"/>
            <a:ext cx="1024880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 родителями (законными представителями) воспитанников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628800"/>
            <a:ext cx="1152128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Организация развивающей предметно - пространственной среды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628800"/>
            <a:ext cx="1296144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 воспитателя (самообразование, повышение квалификации, аттестация, сертификация и т.д.)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628800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Методическая работа воспитателя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1628800"/>
            <a:ext cx="1296144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Взаимодействие со специалистами ДОУ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52936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996952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068960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501008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2996952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068960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2636912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1260</Words>
  <Application>Microsoft Office PowerPoint</Application>
  <PresentationFormat>Экран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«Профессиональный стандарт педагога» – МИФЫ И РЕАЛЬНОСТЬ</vt:lpstr>
      <vt:lpstr>Зачем нужен профессиональный стандарт педагога?</vt:lpstr>
      <vt:lpstr>Презентация PowerPoint</vt:lpstr>
      <vt:lpstr>Описание трудовых функций, входящих в профессиональный стандарт</vt:lpstr>
      <vt:lpstr>Презентация PowerPoint</vt:lpstr>
      <vt:lpstr>Презентация PowerPoint</vt:lpstr>
      <vt:lpstr>Презентация PowerPoint</vt:lpstr>
      <vt:lpstr>Профессиональная компетентность </vt:lpstr>
      <vt:lpstr>  Педагогические компетенции </vt:lpstr>
      <vt:lpstr>  Педагогические компетенции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трудовых функций, входящих в профессиональный стандарт</dc:title>
  <dc:creator>Ирина</dc:creator>
  <cp:lastModifiedBy>admin</cp:lastModifiedBy>
  <cp:revision>128</cp:revision>
  <dcterms:created xsi:type="dcterms:W3CDTF">2016-08-11T12:16:28Z</dcterms:created>
  <dcterms:modified xsi:type="dcterms:W3CDTF">2018-11-13T06:35:44Z</dcterms:modified>
</cp:coreProperties>
</file>