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65" r:id="rId2"/>
    <p:sldId id="270" r:id="rId3"/>
    <p:sldId id="266" r:id="rId4"/>
    <p:sldId id="256" r:id="rId5"/>
    <p:sldId id="271" r:id="rId6"/>
    <p:sldId id="258" r:id="rId7"/>
    <p:sldId id="264" r:id="rId8"/>
    <p:sldId id="267" r:id="rId9"/>
    <p:sldId id="268" r:id="rId10"/>
    <p:sldId id="273" r:id="rId11"/>
    <p:sldId id="27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120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CFFE0-E8A4-4E0A-9B09-4D812B548C27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8A3E60-2D60-4323-8726-BEB4ACEF42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595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8E1C9-F037-4DF6-B3FF-021CA0AA50D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214E-E53D-4B77-95C9-9D19329FB4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8E1C9-F037-4DF6-B3FF-021CA0AA50D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214E-E53D-4B77-95C9-9D19329FB4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8E1C9-F037-4DF6-B3FF-021CA0AA50D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214E-E53D-4B77-95C9-9D19329FB4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8E1C9-F037-4DF6-B3FF-021CA0AA50D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214E-E53D-4B77-95C9-9D19329FB4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8E1C9-F037-4DF6-B3FF-021CA0AA50D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214E-E53D-4B77-95C9-9D19329FB4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8E1C9-F037-4DF6-B3FF-021CA0AA50D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214E-E53D-4B77-95C9-9D19329FB4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8E1C9-F037-4DF6-B3FF-021CA0AA50D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214E-E53D-4B77-95C9-9D19329FB4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8E1C9-F037-4DF6-B3FF-021CA0AA50D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214E-E53D-4B77-95C9-9D19329FB4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8E1C9-F037-4DF6-B3FF-021CA0AA50D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214E-E53D-4B77-95C9-9D19329FB4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8E1C9-F037-4DF6-B3FF-021CA0AA50D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214E-E53D-4B77-95C9-9D19329FB4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8E1C9-F037-4DF6-B3FF-021CA0AA50D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214E-E53D-4B77-95C9-9D19329FB4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8E1C9-F037-4DF6-B3FF-021CA0AA50D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A214E-E53D-4B77-95C9-9D19329FB4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wallcoo.net/cartoon/Colors_in_Japanese_Style/wallpapers/1680x1050/colors_and_flower_pattern_in_japanese_style_WA01_004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8208912" cy="288032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«Профессиональный стандарт педагога» –</a:t>
            </a:r>
            <a:br>
              <a:rPr lang="ru-RU" sz="3600" b="1" i="1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sz="3600" b="1" i="1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МИФЫ И РЕАЛЬНОСТЬ</a:t>
            </a:r>
            <a:endParaRPr lang="ru-RU" sz="3600" b="1" i="1" dirty="0">
              <a:solidFill>
                <a:schemeClr val="accent4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20072" y="5013176"/>
            <a:ext cx="3779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i="1" dirty="0">
              <a:latin typeface="Book Antiqua" pitchFamily="18" charset="0"/>
            </a:endParaRPr>
          </a:p>
        </p:txBody>
      </p:sp>
      <p:pic>
        <p:nvPicPr>
          <p:cNvPr id="12292" name="Picture 4" descr="http://mediasubs.ru/group/uploads/oh/ohrana-truda-i-pozharnaya-bezopasnost/image/1461751644-314537-114754.jpg"/>
          <p:cNvPicPr>
            <a:picLocks noChangeAspect="1" noChangeArrowheads="1"/>
          </p:cNvPicPr>
          <p:nvPr/>
        </p:nvPicPr>
        <p:blipFill>
          <a:blip r:embed="rId3" cstate="print"/>
          <a:srcRect l="11465" t="1956" r="12104"/>
          <a:stretch>
            <a:fillRect/>
          </a:stretch>
        </p:blipFill>
        <p:spPr bwMode="auto">
          <a:xfrm>
            <a:off x="323528" y="2996952"/>
            <a:ext cx="2880320" cy="36090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wallcoo.net/cartoon/Colors_in_Japanese_Style/wallpapers/1680x1050/colors_and_flower_pattern_in_japanese_style_WA01_004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 </a:t>
            </a:r>
            <a:br>
              <a:rPr lang="ru-RU" dirty="0" smtClean="0"/>
            </a:br>
            <a:r>
              <a:rPr lang="ru-RU" b="1" dirty="0" smtClean="0"/>
              <a:t>Педагогические компетенции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268760"/>
            <a:ext cx="1475656" cy="6480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Взаимодействие с воспитанниками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07896" y="1268760"/>
            <a:ext cx="936104" cy="5040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ИКТ - Компетенции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1268760"/>
            <a:ext cx="1024880" cy="11521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Взаимодействие с родителями (законными представителями) воспитанников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3808" y="1268760"/>
            <a:ext cx="936104" cy="7200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Организация РППС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23928" y="1268760"/>
            <a:ext cx="1296144" cy="12241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Образование воспитателя (самообразование, повышение квалификации, аттестация, сертификация и т.д.)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64088" y="1268760"/>
            <a:ext cx="1440160" cy="6480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Методическая работа воспитателя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48264" y="1268760"/>
            <a:ext cx="1080120" cy="6480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Взаимодействие со специалистами ДОУ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2060848"/>
            <a:ext cx="1475656" cy="1800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i="1" dirty="0" smtClean="0">
                <a:solidFill>
                  <a:schemeClr val="tx1"/>
                </a:solidFill>
              </a:rPr>
              <a:t>Способность организовывать детскую деятельность, осуществляемую в раннем и дошкольном возрасте: предметную,  познавательно-исследовательскую, игру (ролевую, режиссерскую, с правилами), продуктивную; конструирование, создание широких возможностей для развития свободной игры детей, в том числе обеспечение игрового времени и пространства. Способность к организации конструктивного  взаимодействия детей в разных видах деятельности, создания условий для свободного выбора детьми деятельности, участников совместной деятельности, материалов</a:t>
            </a:r>
            <a:r>
              <a:rPr lang="ru-RU" sz="600" i="1" dirty="0" smtClean="0"/>
              <a:t>.</a:t>
            </a:r>
            <a:endParaRPr lang="ru-RU" sz="6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013176"/>
            <a:ext cx="1475656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i="1" dirty="0" smtClean="0">
                <a:solidFill>
                  <a:srgbClr val="000000"/>
                </a:solidFill>
                <a:latin typeface="+mj-lt"/>
                <a:ea typeface="Times New Roman"/>
              </a:rPr>
              <a:t>Способность формировать гражданский патриотизм, готовность  к трудовой деятельности и жизни в условиях современного мира, способность формировать у обучающихся культуру здорового и безопасного образа жизни. </a:t>
            </a:r>
            <a:endParaRPr lang="ru-RU" sz="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19672" y="2492896"/>
            <a:ext cx="1008112" cy="8640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00" i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Способность разработать и реализовать совместно с родителями программу индивидуальных </a:t>
            </a:r>
            <a:r>
              <a:rPr lang="ru-RU" sz="6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маршрутов развития ребенка.</a:t>
            </a:r>
            <a:endParaRPr lang="ru-RU" sz="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95936" y="2708920"/>
            <a:ext cx="1152128" cy="158417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i="1" dirty="0" smtClean="0">
                <a:solidFill>
                  <a:schemeClr val="tx1"/>
                </a:solidFill>
              </a:rPr>
              <a:t>Способность постоянно развивать себя, как компетентно-грамотного, воспитанного, образованного человека и педагога. Стремится постоянно самообразовываться, повышать свою квалификацию, проявлять желание расти в своей профессии и по карьерной лестнице. </a:t>
            </a:r>
            <a:endParaRPr lang="ru-RU" sz="6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619672" y="3429000"/>
            <a:ext cx="1008112" cy="12241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600" i="1" dirty="0" smtClean="0">
                <a:solidFill>
                  <a:srgbClr val="000000"/>
                </a:solidFill>
                <a:ea typeface="Times New Roman"/>
                <a:cs typeface="Times New Roman"/>
              </a:rPr>
              <a:t>Способность использовать в работе конструктивные воспитательные усилия родителей воспитанников, способность оказать помощь  семье в решении вопросов воспитания ребенка.</a:t>
            </a:r>
            <a:endParaRPr lang="ru-RU" sz="600" dirty="0" smtClean="0">
              <a:ea typeface="Calibri"/>
              <a:cs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5805264"/>
            <a:ext cx="1475656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i="1" dirty="0" smtClean="0">
                <a:solidFill>
                  <a:srgbClr val="000000"/>
                </a:solidFill>
                <a:ea typeface="Times New Roman"/>
              </a:rPr>
              <a:t>Способность в реализации современных форм и методов воспитательной работы в образовательном процессе.</a:t>
            </a:r>
            <a:endParaRPr lang="ru-RU" sz="600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3933056"/>
            <a:ext cx="1475656" cy="100811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207896" y="1988840"/>
            <a:ext cx="936104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dirty="0" smtClean="0">
                <a:solidFill>
                  <a:schemeClr val="tx1"/>
                </a:solidFill>
              </a:rPr>
              <a:t>Способность владеть информационно-коммуникативными технологиями.</a:t>
            </a:r>
            <a:endParaRPr lang="ru-RU" sz="600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948264" y="1988840"/>
            <a:ext cx="1080120" cy="100811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i="1" dirty="0" smtClean="0">
                <a:solidFill>
                  <a:schemeClr val="tx1"/>
                </a:solidFill>
              </a:rPr>
              <a:t>Способность создавать, поддерживать уклад, атмосферу и традиций жизни детского сада. Способность работать в команде.</a:t>
            </a:r>
            <a:endParaRPr lang="ru-RU" sz="600" dirty="0" smtClean="0">
              <a:solidFill>
                <a:schemeClr val="tx1"/>
              </a:solidFill>
            </a:endParaRPr>
          </a:p>
          <a:p>
            <a:pPr algn="ctr"/>
            <a:endParaRPr lang="ru-RU" sz="600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364088" y="1988840"/>
            <a:ext cx="1440160" cy="172819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600" i="1" dirty="0" smtClean="0">
                <a:solidFill>
                  <a:srgbClr val="000000"/>
                </a:solidFill>
                <a:ea typeface="Times New Roman"/>
              </a:rPr>
              <a:t>Способность участвовать в разработке и реализации программы развития образовательной организации в целях создания безопасной и комфортной образовательной среды (отдельные пункты в содержании ПР). Способность разработать рабочую программу на основе  образовательной программы дошкольного образования и реализовать в образовательную деятельность в соответствии с требованиями </a:t>
            </a:r>
            <a:r>
              <a:rPr lang="ru-RU" sz="600" i="1" dirty="0" smtClean="0">
                <a:solidFill>
                  <a:srgbClr val="000000"/>
                </a:solidFill>
                <a:ea typeface="Times New Roman"/>
                <a:cs typeface="Times New Roman"/>
              </a:rPr>
              <a:t>ФГОС ДО </a:t>
            </a:r>
            <a:r>
              <a:rPr lang="ru-RU" sz="600" i="1" dirty="0" smtClean="0">
                <a:solidFill>
                  <a:srgbClr val="000000"/>
                </a:solidFill>
                <a:ea typeface="Times New Roman"/>
              </a:rPr>
              <a:t>(знание ФГОС ДО).</a:t>
            </a:r>
            <a:endParaRPr lang="ru-RU" sz="600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843808" y="2132856"/>
            <a:ext cx="936104" cy="172819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i="1" dirty="0" smtClean="0">
                <a:solidFill>
                  <a:schemeClr val="tx1"/>
                </a:solidFill>
              </a:rPr>
              <a:t>Способность организовать  безопасную и психологически комфортную развивающую предметно-пространственную среду в соответствии с возрастом воспитанников и благоприятную атмосферу для доброжелательных отношений в коллективе.</a:t>
            </a:r>
            <a:endParaRPr lang="ru-RU" sz="600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364088" y="3789040"/>
            <a:ext cx="1440160" cy="7920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i="1" dirty="0" smtClean="0">
                <a:solidFill>
                  <a:schemeClr val="tx1"/>
                </a:solidFill>
              </a:rPr>
              <a:t>Способность  участия в разработке основной общеобразовательной программы ДОУ в соответствии с федеральным государственным образовательным стандартом дошкольного образования. </a:t>
            </a:r>
            <a:endParaRPr lang="ru-RU" sz="600" dirty="0" smtClean="0">
              <a:solidFill>
                <a:schemeClr val="tx1"/>
              </a:solidFill>
            </a:endParaRPr>
          </a:p>
          <a:p>
            <a:pPr algn="ctr"/>
            <a:endParaRPr lang="ru-RU" sz="600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948264" y="4437112"/>
            <a:ext cx="1080120" cy="24208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i="1" dirty="0" smtClean="0">
                <a:solidFill>
                  <a:schemeClr val="tx1"/>
                </a:solidFill>
              </a:rPr>
              <a:t>Способность умения участвовать в планировании и корректировке образовательных задач (совместно с психологом и другими специалистами) по результатам мониторинга с учетом индивидуальных особенностей развития каждого ребенка раннего и/или  дошкольного возраста. Способность в реализации педагогических рекомендаций специалистов в работе с детьми, испытывающими трудности в освоении программы, а так же с детьми с особыми потребностями.</a:t>
            </a:r>
            <a:endParaRPr lang="ru-RU" sz="600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948264" y="3068960"/>
            <a:ext cx="1080120" cy="129614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i="1" dirty="0" smtClean="0">
                <a:solidFill>
                  <a:schemeClr val="tx1"/>
                </a:solidFill>
              </a:rPr>
              <a:t>Способность взаимодействовать с другими специалистами в рамках </a:t>
            </a:r>
            <a:r>
              <a:rPr lang="ru-RU" sz="600" i="1" dirty="0" err="1" smtClean="0">
                <a:solidFill>
                  <a:schemeClr val="tx1"/>
                </a:solidFill>
              </a:rPr>
              <a:t>психолого</a:t>
            </a:r>
            <a:r>
              <a:rPr lang="ru-RU" sz="600" i="1" dirty="0" smtClean="0">
                <a:solidFill>
                  <a:schemeClr val="tx1"/>
                </a:solidFill>
              </a:rPr>
              <a:t> - медико-педагогического консилиума, для разработки индивидуальных маршрутов развития каждого ребёнка.</a:t>
            </a:r>
            <a:endParaRPr lang="ru-RU" sz="600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364088" y="4653136"/>
            <a:ext cx="1440160" cy="9361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i="1" dirty="0" smtClean="0">
                <a:solidFill>
                  <a:srgbClr val="000000"/>
                </a:solidFill>
                <a:ea typeface="Times New Roman"/>
              </a:rPr>
              <a:t>Способность планирования и реализации образовательной работы с воспитанниками раннего и/или дошкольного возраста в соответствии с рабочей программой (в соответствии ФГОС ДО и ОП ДО)</a:t>
            </a:r>
            <a:endParaRPr lang="ru-RU" sz="600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364088" y="5661248"/>
            <a:ext cx="1440160" cy="8640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i="1" dirty="0" smtClean="0">
                <a:solidFill>
                  <a:schemeClr val="tx1"/>
                </a:solidFill>
              </a:rPr>
              <a:t>Способность организации и проведения педагогического мониторинга воспитанников и анализа образовательной работы в группе детей раннего и/или дошкольного возраста. </a:t>
            </a:r>
            <a:endParaRPr lang="ru-RU" sz="600" dirty="0" smtClean="0">
              <a:solidFill>
                <a:schemeClr val="tx1"/>
              </a:solidFill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3933056"/>
            <a:ext cx="147565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Способность освоения и применения психолого-педагогических технологий, необходимых для работы с различными контингентами учащихся. Способность развития у обучающихся познавательной активности, инициативы, самостоятельности, творческих способностей.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wallcoo.net/cartoon/Colors_in_Japanese_Style/wallpapers/1680x1050/colors_and_flower_pattern_in_japanese_style_WA01_004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5" name="Содержимое 4" descr="a996e0381b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1340768"/>
            <a:ext cx="8802946" cy="2361100"/>
          </a:xfrm>
        </p:spPr>
      </p:pic>
      <p:pic>
        <p:nvPicPr>
          <p:cNvPr id="25602" name="Picture 2" descr="C:\Users\Ирина\Pictures\картинки для сайта\83ae74d87c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2900" y="4077072"/>
            <a:ext cx="8391182" cy="1584176"/>
          </a:xfrm>
          <a:prstGeom prst="rect">
            <a:avLst/>
          </a:prstGeom>
          <a:noFill/>
        </p:spPr>
      </p:pic>
      <p:pic>
        <p:nvPicPr>
          <p:cNvPr id="25603" name="Picture 3" descr="C:\Users\Ирина\Pictures\картинки для сайта\15898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364557">
            <a:off x="8087332" y="762680"/>
            <a:ext cx="1187557" cy="1250060"/>
          </a:xfrm>
          <a:prstGeom prst="rect">
            <a:avLst/>
          </a:prstGeom>
          <a:noFill/>
        </p:spPr>
      </p:pic>
      <p:pic>
        <p:nvPicPr>
          <p:cNvPr id="25604" name="Picture 4" descr="C:\Users\Ирина\Pictures\картинки для сайта\17156670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20272" y="3140968"/>
            <a:ext cx="190500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Зачем нужен профессиональный стандарт педагога?</a:t>
            </a:r>
            <a:endParaRPr lang="ru-RU" sz="3200" b="1" i="1" dirty="0">
              <a:solidFill>
                <a:schemeClr val="accent4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506916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altLang="ru-RU" sz="2400" b="1" i="1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СТАНДАРТ – ЭТО:</a:t>
            </a:r>
          </a:p>
          <a:p>
            <a:r>
              <a:rPr lang="ru-RU" altLang="ru-RU" sz="2400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инструмент реализации стратегии образования в меняющемся мире.</a:t>
            </a:r>
          </a:p>
          <a:p>
            <a:r>
              <a:rPr lang="ru-RU" altLang="ru-RU" sz="2400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инструмент повышения качества образования и выхода отечественного образования на международный уровень.</a:t>
            </a:r>
          </a:p>
          <a:p>
            <a:r>
              <a:rPr lang="ru-RU" altLang="ru-RU" sz="2400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объективный измеритель квалификации педагога.</a:t>
            </a:r>
          </a:p>
          <a:p>
            <a:r>
              <a:rPr lang="ru-RU" altLang="ru-RU" sz="2400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средство отбора педагогических кадров в учреждения образования.</a:t>
            </a:r>
          </a:p>
          <a:p>
            <a:r>
              <a:rPr lang="ru-RU" altLang="ru-RU" sz="2400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основа для формирования трудового договора, фиксирующего отношения между работником и работодателем.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wallcoo.net/cartoon/Colors_in_Japanese_Style/wallpapers/1680x1050/colors_and_flower_pattern_in_japanese_style_WA01_004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18434" name="Picture 2" descr="Скриншот 11.08.2016 17:14:57"/>
          <p:cNvPicPr>
            <a:picLocks noChangeAspect="1" noChangeArrowheads="1"/>
          </p:cNvPicPr>
          <p:nvPr/>
        </p:nvPicPr>
        <p:blipFill>
          <a:blip r:embed="rId3" cstate="print"/>
          <a:srcRect l="1181" t="1163" r="1489" b="1163"/>
          <a:stretch>
            <a:fillRect/>
          </a:stretch>
        </p:blipFill>
        <p:spPr bwMode="auto">
          <a:xfrm>
            <a:off x="107504" y="620688"/>
            <a:ext cx="8856984" cy="6048672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>
            <a:noAutofit/>
          </a:bodyPr>
          <a:lstStyle/>
          <a:p>
            <a:r>
              <a:rPr lang="ru-RU" sz="3600" dirty="0" smtClean="0"/>
              <a:t>Описание трудовых функций, входящих в профессиональный стандарт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132856"/>
            <a:ext cx="8280920" cy="4392488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rgbClr val="FF0000"/>
                </a:solidFill>
              </a:rPr>
              <a:t>А</a:t>
            </a:r>
            <a:r>
              <a:rPr lang="ru-RU" sz="2000" dirty="0" smtClean="0"/>
              <a:t> </a:t>
            </a:r>
            <a:r>
              <a:rPr lang="ru-RU" sz="2000" dirty="0">
                <a:solidFill>
                  <a:schemeClr val="tx1"/>
                </a:solidFill>
              </a:rPr>
              <a:t>Педагогическая деятельность по проектированию и реализации 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образовательного процесса в образовательных организациях  </a:t>
            </a:r>
            <a:r>
              <a:rPr lang="ru-RU" sz="2000" u="sng" dirty="0">
                <a:solidFill>
                  <a:schemeClr val="tx1"/>
                </a:solidFill>
              </a:rPr>
              <a:t>дошкольного</a:t>
            </a:r>
            <a:r>
              <a:rPr lang="ru-RU" sz="2000" dirty="0">
                <a:solidFill>
                  <a:schemeClr val="tx1"/>
                </a:solidFill>
              </a:rPr>
              <a:t>, начального общего, основного общего, среднего общего </a:t>
            </a:r>
            <a:r>
              <a:rPr lang="ru-RU" sz="2000" u="sng" dirty="0" smtClean="0">
                <a:solidFill>
                  <a:schemeClr val="tx1"/>
                </a:solidFill>
              </a:rPr>
              <a:t>образования</a:t>
            </a:r>
            <a:r>
              <a:rPr lang="ru-RU" sz="2000" dirty="0" smtClean="0">
                <a:solidFill>
                  <a:schemeClr val="tx1"/>
                </a:solidFill>
              </a:rPr>
              <a:t>:</a:t>
            </a:r>
          </a:p>
          <a:p>
            <a:pPr algn="l">
              <a:buFont typeface="Arial" pitchFamily="34" charset="0"/>
              <a:buChar char="•"/>
            </a:pPr>
            <a:r>
              <a:rPr lang="ru-RU" sz="2000" i="1" dirty="0">
                <a:solidFill>
                  <a:schemeClr val="tx1"/>
                </a:solidFill>
              </a:rPr>
              <a:t>Общепедагогическая функция. </a:t>
            </a:r>
            <a:r>
              <a:rPr lang="ru-RU" sz="2000" i="1" dirty="0" smtClean="0">
                <a:solidFill>
                  <a:schemeClr val="tx1"/>
                </a:solidFill>
              </a:rPr>
              <a:t>Обучение</a:t>
            </a:r>
          </a:p>
          <a:p>
            <a:pPr algn="l">
              <a:buFont typeface="Arial" pitchFamily="34" charset="0"/>
              <a:buChar char="•"/>
            </a:pPr>
            <a:r>
              <a:rPr lang="ru-RU" sz="2000" i="1" dirty="0">
                <a:solidFill>
                  <a:schemeClr val="tx1"/>
                </a:solidFill>
              </a:rPr>
              <a:t>Воспитательная деятельность </a:t>
            </a:r>
            <a:endParaRPr lang="ru-RU" sz="2000" i="1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ru-RU" sz="2000" i="1" dirty="0">
                <a:solidFill>
                  <a:schemeClr val="tx1"/>
                </a:solidFill>
              </a:rPr>
              <a:t>Развивающая деятельность </a:t>
            </a:r>
            <a:endParaRPr lang="ru-RU" sz="2000" i="1" dirty="0" smtClean="0">
              <a:solidFill>
                <a:schemeClr val="tx1"/>
              </a:solidFill>
            </a:endParaRPr>
          </a:p>
          <a:p>
            <a:pPr algn="l"/>
            <a:r>
              <a:rPr lang="ru-RU" sz="2000" dirty="0" smtClean="0">
                <a:solidFill>
                  <a:srgbClr val="FF0000"/>
                </a:solidFill>
              </a:rPr>
              <a:t>В</a:t>
            </a:r>
            <a:r>
              <a:rPr lang="ru-RU" sz="2000" dirty="0" smtClean="0"/>
              <a:t> </a:t>
            </a:r>
            <a:r>
              <a:rPr lang="ru-RU" sz="2000" dirty="0">
                <a:solidFill>
                  <a:schemeClr val="tx1"/>
                </a:solidFill>
              </a:rPr>
              <a:t>Педагогическая деятельность по проектированию и реализации 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основных общеобразовательных </a:t>
            </a:r>
            <a:r>
              <a:rPr lang="ru-RU" sz="2000" dirty="0" smtClean="0">
                <a:solidFill>
                  <a:schemeClr val="tx1"/>
                </a:solidFill>
              </a:rPr>
              <a:t>программ:</a:t>
            </a:r>
          </a:p>
          <a:p>
            <a:pPr algn="l">
              <a:buFont typeface="Arial" pitchFamily="34" charset="0"/>
              <a:buChar char="•"/>
            </a:pPr>
            <a:r>
              <a:rPr lang="ru-RU" sz="2000" i="1" dirty="0">
                <a:solidFill>
                  <a:schemeClr val="tx1"/>
                </a:solidFill>
              </a:rPr>
              <a:t>Педагогическая деятельность по реализации программ дошкольного образования</a:t>
            </a:r>
            <a:endParaRPr lang="ru-RU" sz="2000" i="1" dirty="0" smtClean="0">
              <a:solidFill>
                <a:schemeClr val="tx1"/>
              </a:solidFill>
            </a:endParaRPr>
          </a:p>
          <a:p>
            <a:pPr algn="l"/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wallcoo.net/cartoon/Colors_in_Japanese_Style/wallpapers/1680x1050/colors_and_flower_pattern_in_japanese_style_WA01_004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Блок-схема: процесс 4"/>
          <p:cNvSpPr/>
          <p:nvPr/>
        </p:nvSpPr>
        <p:spPr>
          <a:xfrm>
            <a:off x="1043608" y="836712"/>
            <a:ext cx="6984776" cy="2304256"/>
          </a:xfrm>
          <a:prstGeom prst="flowChart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r>
              <a:rPr lang="ru-RU" sz="1200" dirty="0" smtClean="0"/>
              <a:t>ТРУДОВЫЕ ДЕЙСТВИЯ</a:t>
            </a:r>
          </a:p>
          <a:p>
            <a:r>
              <a:rPr lang="ru-RU" sz="1200" dirty="0" smtClean="0"/>
              <a:t>Разработка и реализация программ ………………………</a:t>
            </a:r>
          </a:p>
          <a:p>
            <a:r>
              <a:rPr lang="ru-RU" sz="1200" dirty="0" smtClean="0"/>
              <a:t>Осуществление профессиональной деятельности…………………….</a:t>
            </a:r>
          </a:p>
          <a:p>
            <a:r>
              <a:rPr lang="ru-RU" sz="1200" dirty="0" smtClean="0"/>
              <a:t>Участие в разработке и реализации………………………</a:t>
            </a:r>
          </a:p>
          <a:p>
            <a:r>
              <a:rPr lang="ru-RU" sz="1200" dirty="0" smtClean="0"/>
              <a:t>Планирование и проведение учебных занятий…………………….</a:t>
            </a:r>
          </a:p>
          <a:p>
            <a:r>
              <a:rPr lang="ru-RU" sz="1200" dirty="0" smtClean="0"/>
              <a:t>Систематический анализ …………………………</a:t>
            </a:r>
          </a:p>
          <a:p>
            <a:r>
              <a:rPr lang="ru-RU" sz="1200" dirty="0" smtClean="0"/>
              <a:t>Организация, осуществление контроля ………………….</a:t>
            </a:r>
          </a:p>
          <a:p>
            <a:r>
              <a:rPr lang="ru-RU" sz="1200" dirty="0" smtClean="0"/>
              <a:t>Формирование универсальных учебных действий………………</a:t>
            </a:r>
          </a:p>
          <a:p>
            <a:r>
              <a:rPr lang="ru-RU" sz="1200" dirty="0" smtClean="0"/>
              <a:t>Формирование навыков ……………………….</a:t>
            </a:r>
          </a:p>
          <a:p>
            <a:r>
              <a:rPr lang="ru-RU" sz="1200" dirty="0" smtClean="0"/>
              <a:t>Формирование мотивации к обучению ит.д.</a:t>
            </a:r>
          </a:p>
          <a:p>
            <a:endParaRPr lang="ru-RU" sz="1200" dirty="0" smtClean="0"/>
          </a:p>
          <a:p>
            <a:pPr algn="ctr"/>
            <a:endParaRPr lang="ru-RU" dirty="0"/>
          </a:p>
        </p:txBody>
      </p:sp>
      <p:sp>
        <p:nvSpPr>
          <p:cNvPr id="6" name="Блок-схема: процесс 5"/>
          <p:cNvSpPr/>
          <p:nvPr/>
        </p:nvSpPr>
        <p:spPr>
          <a:xfrm>
            <a:off x="5364088" y="3717032"/>
            <a:ext cx="3563888" cy="2636912"/>
          </a:xfrm>
          <a:prstGeom prst="flowChart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НЕОБХОДИМЫЕ УМЕНИЯ</a:t>
            </a:r>
            <a:endParaRPr lang="en-US" sz="1200" dirty="0" smtClean="0"/>
          </a:p>
          <a:p>
            <a:r>
              <a:rPr lang="ru-RU" sz="1200" dirty="0" smtClean="0"/>
              <a:t>Владеть формами и методами обучения…….</a:t>
            </a:r>
          </a:p>
          <a:p>
            <a:r>
              <a:rPr lang="ru-RU" sz="1200" dirty="0" smtClean="0"/>
              <a:t>Объективно оценивать знания обучающихся …..</a:t>
            </a:r>
          </a:p>
          <a:p>
            <a:r>
              <a:rPr lang="ru-RU" sz="1200" dirty="0" smtClean="0"/>
              <a:t>Разрабатывать и применять современные ……</a:t>
            </a:r>
          </a:p>
          <a:p>
            <a:r>
              <a:rPr lang="ru-RU" sz="1200" dirty="0" smtClean="0"/>
              <a:t>Использовать и апробировать специальные ……</a:t>
            </a:r>
          </a:p>
          <a:p>
            <a:r>
              <a:rPr lang="ru-RU" sz="1200" dirty="0" smtClean="0"/>
              <a:t>Владеть ИКТ- компетенциями ………………...</a:t>
            </a:r>
          </a:p>
          <a:p>
            <a:r>
              <a:rPr lang="ru-RU" sz="1200" dirty="0" smtClean="0"/>
              <a:t>Организовывать различны виды внеурочной деятельности ...</a:t>
            </a:r>
          </a:p>
          <a:p>
            <a:endParaRPr lang="ru-RU" sz="1200" dirty="0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251520" y="3717032"/>
            <a:ext cx="4427984" cy="2924944"/>
          </a:xfrm>
          <a:prstGeom prst="flowChart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r>
              <a:rPr lang="ru-RU" sz="1200" dirty="0" smtClean="0"/>
              <a:t>НЕОБХОДИМЫЕ ЗНАНИЯ</a:t>
            </a:r>
          </a:p>
          <a:p>
            <a:r>
              <a:rPr lang="ru-RU" sz="1200" dirty="0" smtClean="0"/>
              <a:t>Преподаваемый предмет в пределах требований ………</a:t>
            </a:r>
          </a:p>
          <a:p>
            <a:r>
              <a:rPr lang="ru-RU" sz="1200" dirty="0" smtClean="0"/>
              <a:t>История, теория, закономерности и принципы…….</a:t>
            </a:r>
          </a:p>
          <a:p>
            <a:r>
              <a:rPr lang="ru-RU" sz="1200" dirty="0" smtClean="0"/>
              <a:t>Основные закономерности возрастного развития……….</a:t>
            </a:r>
          </a:p>
          <a:p>
            <a:r>
              <a:rPr lang="ru-RU" sz="1200" dirty="0" smtClean="0"/>
              <a:t>Основы </a:t>
            </a:r>
            <a:r>
              <a:rPr lang="ru-RU" sz="1200" dirty="0" err="1" smtClean="0"/>
              <a:t>психодидактики</a:t>
            </a:r>
            <a:r>
              <a:rPr lang="ru-RU" sz="1200" dirty="0" smtClean="0"/>
              <a:t>, поликультурного образования…</a:t>
            </a:r>
          </a:p>
          <a:p>
            <a:r>
              <a:rPr lang="ru-RU" sz="1200" dirty="0" smtClean="0"/>
              <a:t>Пути достижения образовательных результатов ………</a:t>
            </a:r>
          </a:p>
          <a:p>
            <a:r>
              <a:rPr lang="ru-RU" sz="1200" dirty="0" smtClean="0"/>
              <a:t>Основы методики преподавания…………..</a:t>
            </a:r>
          </a:p>
          <a:p>
            <a:r>
              <a:rPr lang="ru-RU" sz="1200" dirty="0" smtClean="0"/>
              <a:t>Рабочая программа и методика обучения по данному предмету.</a:t>
            </a:r>
          </a:p>
          <a:p>
            <a:r>
              <a:rPr lang="ru-RU" sz="1200" dirty="0" smtClean="0"/>
              <a:t>Приоритетные направления развития образовательной системы…</a:t>
            </a:r>
          </a:p>
          <a:p>
            <a:r>
              <a:rPr lang="ru-RU" sz="1200" dirty="0" smtClean="0"/>
              <a:t>Нормативные документы….</a:t>
            </a:r>
          </a:p>
          <a:p>
            <a:r>
              <a:rPr lang="ru-RU" sz="1200" dirty="0" smtClean="0"/>
              <a:t>Конвенция о правах ребёнка</a:t>
            </a:r>
          </a:p>
          <a:p>
            <a:r>
              <a:rPr lang="ru-RU" sz="1200" dirty="0" smtClean="0"/>
              <a:t>Трудовое законодательство </a:t>
            </a:r>
          </a:p>
          <a:p>
            <a:endParaRPr lang="ru-RU" sz="1200" dirty="0" smtClean="0"/>
          </a:p>
          <a:p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2195736" y="188640"/>
            <a:ext cx="4994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3.1.1. Общепедагогическая функция. Обучение.</a:t>
            </a:r>
            <a:endParaRPr lang="ru-RU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555776" y="3140968"/>
            <a:ext cx="504056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156176" y="3140968"/>
            <a:ext cx="576064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 descr="http://www.wallcoo.net/cartoon/Colors_in_Japanese_Style/wallpapers/1680x1050/colors_and_flower_pattern_in_japanese_style_WA01_004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1052736"/>
            <a:ext cx="1800200" cy="187220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051720" y="980728"/>
            <a:ext cx="1224136" cy="7920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95536" y="260648"/>
            <a:ext cx="1584176" cy="6480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Общепедагогическая </a:t>
            </a:r>
            <a:r>
              <a:rPr lang="ru-RU" sz="1000" dirty="0">
                <a:solidFill>
                  <a:schemeClr val="tx1"/>
                </a:solidFill>
              </a:rPr>
              <a:t>функция. </a:t>
            </a:r>
            <a:r>
              <a:rPr lang="ru-RU" sz="1000" dirty="0" smtClean="0">
                <a:solidFill>
                  <a:schemeClr val="tx1"/>
                </a:solidFill>
              </a:rPr>
              <a:t>Обучение.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0" y="1052736"/>
            <a:ext cx="18722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Участие в </a:t>
            </a:r>
            <a:r>
              <a:rPr lang="ru-RU" sz="1000" dirty="0"/>
              <a:t>разработке и реализации программы развития образовательной организации в целях создания безопасной и комфортной образовательной среды. </a:t>
            </a:r>
            <a:r>
              <a:rPr lang="ru-RU" sz="1000" dirty="0" smtClean="0"/>
              <a:t>Разработка </a:t>
            </a:r>
            <a:r>
              <a:rPr lang="ru-RU" sz="1000" dirty="0"/>
              <a:t>и реализация рабочих программ </a:t>
            </a:r>
            <a:r>
              <a:rPr lang="ru-RU" sz="1000" dirty="0" smtClean="0"/>
              <a:t>на основе </a:t>
            </a:r>
            <a:r>
              <a:rPr lang="ru-RU" sz="1000" dirty="0"/>
              <a:t>основной общеобразовательной </a:t>
            </a:r>
            <a:r>
              <a:rPr lang="ru-RU" sz="1000" dirty="0" smtClean="0"/>
              <a:t>программы в соответствии с требованиями ФГОС ДО. </a:t>
            </a:r>
            <a:endParaRPr lang="ru-RU" sz="1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491880" y="1772816"/>
            <a:ext cx="261054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 smtClean="0"/>
              <a:t> </a:t>
            </a:r>
            <a:endParaRPr lang="ru-RU" sz="8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6533456" y="1772816"/>
            <a:ext cx="261054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 smtClean="0"/>
              <a:t> </a:t>
            </a:r>
            <a:endParaRPr lang="ru-RU" sz="8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051720" y="980728"/>
            <a:ext cx="12241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000" dirty="0" smtClean="0"/>
              <a:t>Владение информационно-коммуникативными технологиями</a:t>
            </a:r>
            <a:endParaRPr lang="ru-RU" sz="1000" dirty="0"/>
          </a:p>
        </p:txBody>
      </p:sp>
      <p:cxnSp>
        <p:nvCxnSpPr>
          <p:cNvPr id="36" name="Прямая со стрелкой 35"/>
          <p:cNvCxnSpPr/>
          <p:nvPr/>
        </p:nvCxnSpPr>
        <p:spPr>
          <a:xfrm flipH="1">
            <a:off x="2051720" y="476672"/>
            <a:ext cx="1224136" cy="1440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6444208" y="1628800"/>
            <a:ext cx="360040" cy="1440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3419872" y="1844824"/>
            <a:ext cx="648072" cy="295232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395536" y="2996952"/>
            <a:ext cx="360040" cy="1440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4427984" y="141277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4283968" y="764704"/>
            <a:ext cx="0" cy="288032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5220072" y="404664"/>
            <a:ext cx="1584176" cy="2880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6516216" y="1412776"/>
            <a:ext cx="36004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7812360" y="1628800"/>
            <a:ext cx="216024" cy="2160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3635896" y="1052736"/>
            <a:ext cx="1440160" cy="7200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Воспитательная деятельность.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516216" y="764704"/>
            <a:ext cx="1224136" cy="7920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Развивающая деятельность.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491880" y="116632"/>
            <a:ext cx="1656184" cy="6480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3.1. Трудовые функции</a:t>
            </a:r>
            <a:endParaRPr lang="ru-RU" sz="1100" b="1" dirty="0">
              <a:solidFill>
                <a:schemeClr val="tx1"/>
              </a:solidFill>
            </a:endParaRPr>
          </a:p>
        </p:txBody>
      </p:sp>
      <p:cxnSp>
        <p:nvCxnSpPr>
          <p:cNvPr id="53" name="Прямая со стрелкой 52"/>
          <p:cNvCxnSpPr/>
          <p:nvPr/>
        </p:nvCxnSpPr>
        <p:spPr>
          <a:xfrm>
            <a:off x="4427984" y="1844824"/>
            <a:ext cx="144016" cy="136815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H="1">
            <a:off x="3923928" y="1844824"/>
            <a:ext cx="288032" cy="345638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3563888" y="5373216"/>
            <a:ext cx="1800200" cy="9361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Реализация современных форм и методов воспитательной работы в образовательном процессе.</a:t>
            </a:r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691680" y="4797152"/>
            <a:ext cx="1728192" cy="10801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000" dirty="0" smtClean="0">
                <a:solidFill>
                  <a:schemeClr val="tx1"/>
                </a:solidFill>
              </a:rPr>
              <a:t>Использование в работе конструктивных воспитательных усилий  обучающихся, помощь  семье в решении вопросов воспитания ребенка.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979712" y="3068960"/>
            <a:ext cx="1440160" cy="7920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000" dirty="0" smtClean="0">
                <a:solidFill>
                  <a:schemeClr val="tx1"/>
                </a:solidFill>
              </a:rPr>
              <a:t>Создание, поддержание уклада, атмосферы и традиций жизни детского сада. Работа в команде.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4139952" y="3501008"/>
            <a:ext cx="1944216" cy="11521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Формирование гражданского патриотизма, способности к трудовой деятельности и жизни в условиях современного мира, формирование у обучающихся культуры здорового и безопасного образа жизни.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5652120" y="1916832"/>
            <a:ext cx="1512168" cy="9361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Разработка и реализация совместно с родителями программ индивидуального развития ребенка.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876256" y="4653136"/>
            <a:ext cx="2160240" cy="14401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Освоение и применение психолого-педагогических технологий для работы с различными контингентами учащихся. Развитие у обучающихся познавательной активности, самостоятельности, инициативы, творческих способностей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668344" y="1916832"/>
            <a:ext cx="1475656" cy="165618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000" dirty="0" smtClean="0">
                <a:solidFill>
                  <a:schemeClr val="tx1"/>
                </a:solidFill>
              </a:rPr>
              <a:t>Взаимодействие с другими специалистами в рамках </a:t>
            </a:r>
            <a:r>
              <a:rPr lang="ru-RU" sz="1000" dirty="0" err="1" smtClean="0">
                <a:solidFill>
                  <a:schemeClr val="tx1"/>
                </a:solidFill>
              </a:rPr>
              <a:t>психолого-медико-педагогического</a:t>
            </a:r>
            <a:r>
              <a:rPr lang="ru-RU" sz="1000" dirty="0" smtClean="0">
                <a:solidFill>
                  <a:schemeClr val="tx1"/>
                </a:solidFill>
              </a:rPr>
              <a:t> консилиума, разработка индивидуальных маршрутов развития.</a:t>
            </a:r>
          </a:p>
        </p:txBody>
      </p:sp>
      <p:cxnSp>
        <p:nvCxnSpPr>
          <p:cNvPr id="62" name="Прямая со стрелкой 61"/>
          <p:cNvCxnSpPr/>
          <p:nvPr/>
        </p:nvCxnSpPr>
        <p:spPr>
          <a:xfrm>
            <a:off x="7236296" y="1700808"/>
            <a:ext cx="216024" cy="288032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flipH="1">
            <a:off x="3275856" y="1844824"/>
            <a:ext cx="648072" cy="115212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Прямоугольник 67"/>
          <p:cNvSpPr/>
          <p:nvPr/>
        </p:nvSpPr>
        <p:spPr>
          <a:xfrm>
            <a:off x="827584" y="3212976"/>
            <a:ext cx="711696" cy="351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УМЕНИЯ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0" y="3212976"/>
            <a:ext cx="683568" cy="3600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ЗНАНИЯ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691680" y="4149080"/>
            <a:ext cx="683568" cy="3600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ЗНАНИЯ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1907704" y="2060848"/>
            <a:ext cx="683568" cy="3600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ЗНАНИЯ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5364088" y="4869160"/>
            <a:ext cx="711696" cy="351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УМЕНИЯ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2483768" y="6093296"/>
            <a:ext cx="711696" cy="351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УМЕНИЯ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2699792" y="2060848"/>
            <a:ext cx="711696" cy="351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УМЕНИЯ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4355976" y="4869160"/>
            <a:ext cx="683568" cy="3600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ЗНАНИЯ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1619672" y="6093296"/>
            <a:ext cx="683568" cy="3600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ЗНАНИЯ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2483768" y="4149080"/>
            <a:ext cx="711696" cy="351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УМЕНИЯ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5004048" y="6506344"/>
            <a:ext cx="711696" cy="351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УМЕНИЯ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6516216" y="3140968"/>
            <a:ext cx="711696" cy="351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УМЕНИЯ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3779912" y="6497960"/>
            <a:ext cx="683568" cy="3600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ЗНАНИЯ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5580112" y="3068960"/>
            <a:ext cx="683568" cy="3600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ЗНАНИЯ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8172400" y="6381328"/>
            <a:ext cx="711696" cy="351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УМЕНИЯ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8432304" y="3789040"/>
            <a:ext cx="711696" cy="351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УМЕНИЯ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7164288" y="6381328"/>
            <a:ext cx="683568" cy="3600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ЗНАНИЯ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7668344" y="3789040"/>
            <a:ext cx="683568" cy="3600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ЗНАНИЯ</a:t>
            </a:r>
            <a:endParaRPr lang="ru-RU" sz="1000" dirty="0">
              <a:solidFill>
                <a:schemeClr val="tx1"/>
              </a:solidFill>
            </a:endParaRPr>
          </a:p>
        </p:txBody>
      </p:sp>
      <p:cxnSp>
        <p:nvCxnSpPr>
          <p:cNvPr id="98" name="Прямая со стрелкой 97"/>
          <p:cNvCxnSpPr/>
          <p:nvPr/>
        </p:nvCxnSpPr>
        <p:spPr>
          <a:xfrm flipH="1">
            <a:off x="4644008" y="4653136"/>
            <a:ext cx="216024" cy="2160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/>
          <p:nvPr/>
        </p:nvCxnSpPr>
        <p:spPr>
          <a:xfrm flipH="1">
            <a:off x="7452320" y="6093296"/>
            <a:ext cx="288032" cy="2160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flipH="1">
            <a:off x="4067944" y="6309320"/>
            <a:ext cx="360040" cy="1440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 стрелкой 100"/>
          <p:cNvCxnSpPr/>
          <p:nvPr/>
        </p:nvCxnSpPr>
        <p:spPr>
          <a:xfrm flipH="1">
            <a:off x="1979712" y="3933056"/>
            <a:ext cx="360040" cy="1440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 flipH="1">
            <a:off x="5940152" y="2924944"/>
            <a:ext cx="360040" cy="1440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 стрелкой 102"/>
          <p:cNvCxnSpPr/>
          <p:nvPr/>
        </p:nvCxnSpPr>
        <p:spPr>
          <a:xfrm flipH="1">
            <a:off x="1763688" y="5877272"/>
            <a:ext cx="360040" cy="1440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1187624" y="2996952"/>
            <a:ext cx="93712" cy="23772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 стрелкой 104"/>
          <p:cNvCxnSpPr/>
          <p:nvPr/>
        </p:nvCxnSpPr>
        <p:spPr>
          <a:xfrm flipH="1">
            <a:off x="1979712" y="1844824"/>
            <a:ext cx="360040" cy="1440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 стрелкой 106"/>
          <p:cNvCxnSpPr/>
          <p:nvPr/>
        </p:nvCxnSpPr>
        <p:spPr>
          <a:xfrm>
            <a:off x="2915816" y="1844824"/>
            <a:ext cx="93712" cy="23772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 стрелкой 107"/>
          <p:cNvCxnSpPr/>
          <p:nvPr/>
        </p:nvCxnSpPr>
        <p:spPr>
          <a:xfrm>
            <a:off x="5652120" y="4653136"/>
            <a:ext cx="93712" cy="23772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 стрелкой 108"/>
          <p:cNvCxnSpPr/>
          <p:nvPr/>
        </p:nvCxnSpPr>
        <p:spPr>
          <a:xfrm>
            <a:off x="2771800" y="5877272"/>
            <a:ext cx="93712" cy="23772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 стрелкой 109"/>
          <p:cNvCxnSpPr/>
          <p:nvPr/>
        </p:nvCxnSpPr>
        <p:spPr>
          <a:xfrm>
            <a:off x="2915816" y="3861048"/>
            <a:ext cx="93712" cy="23772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 стрелкой 110"/>
          <p:cNvCxnSpPr/>
          <p:nvPr/>
        </p:nvCxnSpPr>
        <p:spPr>
          <a:xfrm>
            <a:off x="8388424" y="6093296"/>
            <a:ext cx="93712" cy="23772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 стрелкой 111"/>
          <p:cNvCxnSpPr/>
          <p:nvPr/>
        </p:nvCxnSpPr>
        <p:spPr>
          <a:xfrm>
            <a:off x="5148064" y="6309320"/>
            <a:ext cx="72008" cy="2160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 стрелкой 112"/>
          <p:cNvCxnSpPr/>
          <p:nvPr/>
        </p:nvCxnSpPr>
        <p:spPr>
          <a:xfrm>
            <a:off x="6732240" y="2852936"/>
            <a:ext cx="93712" cy="23772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 стрелкой 117"/>
          <p:cNvCxnSpPr/>
          <p:nvPr/>
        </p:nvCxnSpPr>
        <p:spPr>
          <a:xfrm>
            <a:off x="8820472" y="3573016"/>
            <a:ext cx="93712" cy="23772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 стрелкой 119"/>
          <p:cNvCxnSpPr>
            <a:endCxn id="96" idx="0"/>
          </p:cNvCxnSpPr>
          <p:nvPr/>
        </p:nvCxnSpPr>
        <p:spPr>
          <a:xfrm flipH="1">
            <a:off x="8010128" y="3573016"/>
            <a:ext cx="162272" cy="2160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 descr="http://www.wallcoo.net/cartoon/Colors_in_Japanese_Style/wallpapers/1680x1050/colors_and_flower_pattern_in_japanese_style_WA01_004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260648"/>
            <a:ext cx="1224136" cy="7920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547664" y="1412776"/>
            <a:ext cx="2232248" cy="21602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732240" y="260648"/>
            <a:ext cx="1656184" cy="9361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915816" y="332656"/>
            <a:ext cx="2808312" cy="7200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</a:rPr>
              <a:t>3.2.1. Трудовая функция – Педагогическая деятельность по реализации программ дошкольного образования.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283968" y="1772816"/>
            <a:ext cx="1440160" cy="187220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900" dirty="0" smtClean="0">
                <a:solidFill>
                  <a:prstClr val="black"/>
                </a:solidFill>
              </a:rPr>
              <a:t>Участие в планировании и корректировке образовательных задач (совместно с психологом и другими специалистами) по результатам мониторинга с учетом индивидуальных особенностей развития каждого ребенка раннего и/или  дошкольного возраста.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092280" y="2564904"/>
            <a:ext cx="1584176" cy="158417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</a:rPr>
              <a:t>Организация безопасной и психологически комфортной развивающей предметно-пространственной среды в соответствии с возрастом воспитанников и благоприятной атмосферы в группе для доброжелательных отношений в коллективе.</a:t>
            </a:r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732240" y="260648"/>
            <a:ext cx="165618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900" dirty="0" smtClean="0"/>
              <a:t> Организация и проведение педагогического мониторинга  воспитанников и анализ образовательной работы в группе детей раннего и/или дошкольного возраста.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79512" y="260648"/>
            <a:ext cx="129614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900" dirty="0" smtClean="0"/>
              <a:t>Участие в разработке образовательной программы ДОУ в соответствии с ФГОС ДО.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491880" y="1772816"/>
            <a:ext cx="261054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 smtClean="0"/>
              <a:t> </a:t>
            </a:r>
            <a:endParaRPr lang="ru-RU" sz="8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6533456" y="1772816"/>
            <a:ext cx="261054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 smtClean="0"/>
              <a:t> </a:t>
            </a:r>
            <a:endParaRPr lang="ru-RU" sz="8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547664" y="1412776"/>
            <a:ext cx="2376264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900" dirty="0" smtClean="0"/>
              <a:t>Организация видов деятельности, осуществляемых в раннем и дошкольном возрасте: предметной,  познавательно-исследовательской, игры (ролевой, режиссерской, с правилом), продуктивной; конструирования, создания широких возможностей для развития свободной игры детей, в том числе обеспечение игрового времени и пространства. Организация конструктивного  взаимодействия детей в разных видах деятельности, создание условий для свободного выбора детьми деятельности, участников совместной деятельности, материалов.</a:t>
            </a:r>
          </a:p>
          <a:p>
            <a:pPr lvl="0"/>
            <a:endParaRPr lang="ru-RU" sz="800" dirty="0" smtClean="0"/>
          </a:p>
        </p:txBody>
      </p:sp>
      <p:cxnSp>
        <p:nvCxnSpPr>
          <p:cNvPr id="36" name="Прямая со стрелкой 35"/>
          <p:cNvCxnSpPr/>
          <p:nvPr/>
        </p:nvCxnSpPr>
        <p:spPr>
          <a:xfrm flipH="1">
            <a:off x="1547664" y="620688"/>
            <a:ext cx="1296144" cy="2880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3851920" y="1124744"/>
            <a:ext cx="216024" cy="38164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323528" y="1052736"/>
            <a:ext cx="216024" cy="2160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8460432" y="4149080"/>
            <a:ext cx="144016" cy="2880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3131840" y="1124744"/>
            <a:ext cx="0" cy="2160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4355976" y="1124744"/>
            <a:ext cx="648072" cy="5760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5580112" y="1124744"/>
            <a:ext cx="1008112" cy="331236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5868144" y="548680"/>
            <a:ext cx="792088" cy="7200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5724128" y="1124744"/>
            <a:ext cx="1224136" cy="14401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endCxn id="51" idx="3"/>
          </p:cNvCxnSpPr>
          <p:nvPr/>
        </p:nvCxnSpPr>
        <p:spPr>
          <a:xfrm flipH="1">
            <a:off x="2555776" y="4869160"/>
            <a:ext cx="1368152" cy="18002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5076056" y="4509120"/>
            <a:ext cx="1800200" cy="165618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</a:rPr>
              <a:t>Постоянное развитие себя, как компетентно-грамотного, воспитанного, образованного человека и педагога. Стремление постоянно самообразовываться, повышать свою квалификацию, проявлять желание расти в своей профессии и по карьерной лестнице..</a:t>
            </a:r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043608" y="4365104"/>
            <a:ext cx="1512168" cy="13681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</a:rPr>
              <a:t>Планирование и реализация образовательной работы с воспитанниками раннего и/или  дошкольного возраста в соответствии с рабочей программой (в соответствии с ФГОС ДО и ОП ДО)</a:t>
            </a:r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1835696" y="3861048"/>
            <a:ext cx="683568" cy="3600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ЗНАНИЯ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771800" y="3933056"/>
            <a:ext cx="711696" cy="351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УМЕНИЯ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292080" y="3933056"/>
            <a:ext cx="711696" cy="351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УМЕНИЯ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2123728" y="6021288"/>
            <a:ext cx="711696" cy="351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УМЕНИЯ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6156176" y="6381328"/>
            <a:ext cx="711696" cy="351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УМЕНИЯ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8244408" y="4437112"/>
            <a:ext cx="711696" cy="351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УМЕНИЯ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8028384" y="1484784"/>
            <a:ext cx="711696" cy="351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УМЕНИЯ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755576" y="1340768"/>
            <a:ext cx="711696" cy="351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УМЕНИЯ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4211960" y="3933056"/>
            <a:ext cx="683568" cy="3600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ЗНАНИЯ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115616" y="6021288"/>
            <a:ext cx="683568" cy="3600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ЗНАНИЯ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5148064" y="6381328"/>
            <a:ext cx="683568" cy="3600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ЗНАНИЯ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7308304" y="4437112"/>
            <a:ext cx="683568" cy="3600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ЗНАНИЯ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7020272" y="1484784"/>
            <a:ext cx="683568" cy="3600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ЗНАНИЯ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0" y="1340768"/>
            <a:ext cx="683568" cy="3600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ЗНАНИЯ</a:t>
            </a:r>
            <a:endParaRPr lang="ru-RU" sz="1000" dirty="0">
              <a:solidFill>
                <a:schemeClr val="tx1"/>
              </a:solidFill>
            </a:endParaRPr>
          </a:p>
        </p:txBody>
      </p:sp>
      <p:cxnSp>
        <p:nvCxnSpPr>
          <p:cNvPr id="78" name="Прямая со стрелкой 77"/>
          <p:cNvCxnSpPr/>
          <p:nvPr/>
        </p:nvCxnSpPr>
        <p:spPr>
          <a:xfrm flipH="1">
            <a:off x="2123728" y="3573016"/>
            <a:ext cx="288032" cy="2880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 flipH="1">
            <a:off x="1331640" y="5805264"/>
            <a:ext cx="216024" cy="2160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 flipH="1">
            <a:off x="7164288" y="1268760"/>
            <a:ext cx="216024" cy="2160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flipH="1">
            <a:off x="7596336" y="4149080"/>
            <a:ext cx="216024" cy="2160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 flipH="1">
            <a:off x="5436096" y="6165304"/>
            <a:ext cx="216024" cy="2160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 flipH="1">
            <a:off x="4427984" y="3645024"/>
            <a:ext cx="216024" cy="2160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>
            <a:endCxn id="59" idx="0"/>
          </p:cNvCxnSpPr>
          <p:nvPr/>
        </p:nvCxnSpPr>
        <p:spPr>
          <a:xfrm flipH="1">
            <a:off x="6512024" y="6165304"/>
            <a:ext cx="4192" cy="2160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>
            <a:off x="3131840" y="3573016"/>
            <a:ext cx="144016" cy="2880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>
            <a:off x="5508104" y="3645024"/>
            <a:ext cx="144016" cy="2880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>
            <a:off x="2339752" y="5733256"/>
            <a:ext cx="144016" cy="2880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>
            <a:off x="1115616" y="1052736"/>
            <a:ext cx="144016" cy="2880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>
            <a:off x="8172400" y="1196752"/>
            <a:ext cx="144016" cy="2880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edsovet.su/_ld/266/52319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Профессиональная компетентность 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lnSpcReduction="10000"/>
          </a:bodyPr>
          <a:lstStyle/>
          <a:p>
            <a:pPr marL="339725" indent="-339725">
              <a:spcBef>
                <a:spcPts val="700"/>
              </a:spcBef>
              <a:buClr>
                <a:srgbClr val="CC9900"/>
              </a:buClr>
              <a:buSzPct val="65000"/>
              <a:buNone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endParaRPr lang="ru-RU" sz="3600" b="1" i="1" dirty="0" smtClean="0">
              <a:solidFill>
                <a:schemeClr val="accent4">
                  <a:lumMod val="75000"/>
                </a:schemeClr>
              </a:solidFill>
              <a:latin typeface="Book Antiqua" pitchFamily="18" charset="0"/>
            </a:endParaRPr>
          </a:p>
          <a:p>
            <a:pPr marL="339725" indent="-339725">
              <a:spcBef>
                <a:spcPts val="700"/>
              </a:spcBef>
              <a:buClr>
                <a:srgbClr val="CC9900"/>
              </a:buClr>
              <a:buSzPct val="65000"/>
              <a:buNone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ru-RU" sz="3600" b="1" i="1" dirty="0" smtClean="0">
                <a:solidFill>
                  <a:schemeClr val="accent4">
                    <a:lumMod val="75000"/>
                  </a:schemeClr>
                </a:solidFill>
                <a:latin typeface="Book Antiqua" pitchFamily="18" charset="0"/>
              </a:rPr>
              <a:t>КОМПЕТЕНЦИЯ -</a:t>
            </a:r>
            <a:r>
              <a:rPr lang="ru-RU" sz="3600" dirty="0" smtClean="0">
                <a:solidFill>
                  <a:srgbClr val="000000"/>
                </a:solidFill>
                <a:cs typeface="Times New Roman" pitchFamily="16" charset="0"/>
              </a:rPr>
              <a:t> </a:t>
            </a: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</a:rPr>
              <a:t>Способность делать что-либо хорошо или эффективно (глоссарий терминов ЕФО)</a:t>
            </a:r>
          </a:p>
          <a:p>
            <a:pPr marL="339725" indent="-339725">
              <a:spcBef>
                <a:spcPts val="700"/>
              </a:spcBef>
              <a:buClr>
                <a:srgbClr val="CC9900"/>
              </a:buClr>
              <a:buSzPct val="65000"/>
              <a:buNone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endParaRPr lang="ru-RU" sz="2800" b="1" i="1" dirty="0" smtClean="0">
              <a:solidFill>
                <a:schemeClr val="accent4">
                  <a:lumMod val="75000"/>
                </a:schemeClr>
              </a:solidFill>
              <a:latin typeface="Book Antiqua" pitchFamily="18" charset="0"/>
            </a:endParaRPr>
          </a:p>
          <a:p>
            <a:pPr>
              <a:buNone/>
            </a:pPr>
            <a:endParaRPr lang="ru-RU" sz="2800" b="1" i="1" dirty="0" smtClean="0">
              <a:solidFill>
                <a:schemeClr val="accent4">
                  <a:lumMod val="75000"/>
                </a:schemeClr>
              </a:solidFill>
              <a:latin typeface="Book Antiqua" pitchFamily="18" charset="0"/>
            </a:endParaRPr>
          </a:p>
          <a:p>
            <a:pPr>
              <a:buNone/>
            </a:pPr>
            <a:r>
              <a:rPr lang="ru-RU" sz="3600" b="1" i="1" dirty="0" smtClean="0">
                <a:solidFill>
                  <a:schemeClr val="accent4">
                    <a:lumMod val="75000"/>
                  </a:schemeClr>
                </a:solidFill>
                <a:latin typeface="Book Antiqua" pitchFamily="18" charset="0"/>
              </a:rPr>
              <a:t>ЗНАНИЯ и УМЕНИЯ в ДЕЙСТВИИ </a:t>
            </a:r>
          </a:p>
          <a:p>
            <a:pPr>
              <a:buNone/>
            </a:pPr>
            <a:r>
              <a:rPr lang="ru-RU" sz="3600" b="1" i="1" dirty="0" smtClean="0">
                <a:solidFill>
                  <a:schemeClr val="accent4">
                    <a:lumMod val="75000"/>
                  </a:schemeClr>
                </a:solidFill>
                <a:latin typeface="Book Antiqua" pitchFamily="18" charset="0"/>
              </a:rPr>
              <a:t>от  «ЗНАЮ, ЧТО»  к  «ЗНАЮ, КАК»</a:t>
            </a:r>
            <a:endParaRPr lang="ru-RU" sz="3600" b="1" i="1" dirty="0">
              <a:solidFill>
                <a:schemeClr val="accent4">
                  <a:lumMod val="75000"/>
                </a:schemeClr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wallcoo.net/cartoon/Colors_in_Japanese_Style/wallpapers/1680x1050/colors_and_flower_pattern_in_japanese_style_WA01_004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 </a:t>
            </a:r>
            <a:br>
              <a:rPr lang="ru-RU" dirty="0" smtClean="0"/>
            </a:br>
            <a:r>
              <a:rPr lang="ru-RU" b="1" dirty="0" smtClean="0"/>
              <a:t>Педагогические компетенции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1628800"/>
            <a:ext cx="1152128" cy="9361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Взаимодействие с воспитанниками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28384" y="1628800"/>
            <a:ext cx="936104" cy="7200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ИКТ - Компетенции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1628800"/>
            <a:ext cx="1024880" cy="11521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Взаимодействие с родителями (законными представителями) воспитанников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55776" y="1628800"/>
            <a:ext cx="1152128" cy="11521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Организация развивающей предметно - пространственной среды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51920" y="1628800"/>
            <a:ext cx="1296144" cy="158417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Образование воспитателя (самообразование, повышение квалификации, аттестация, сертификация и т.д.)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92080" y="1628800"/>
            <a:ext cx="1080120" cy="100811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Методическая работа воспитателя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16216" y="1628800"/>
            <a:ext cx="1296144" cy="11521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Взаимодействие со специалистами ДОУ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9512" y="2852936"/>
            <a:ext cx="936104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?</a:t>
            </a:r>
            <a:endParaRPr lang="ru-RU" sz="6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996952"/>
            <a:ext cx="936104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?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27784" y="3068960"/>
            <a:ext cx="936104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?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067944" y="3501008"/>
            <a:ext cx="936104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?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64088" y="2996952"/>
            <a:ext cx="936104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?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732240" y="3068960"/>
            <a:ext cx="936104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?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028384" y="2636912"/>
            <a:ext cx="936104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?</a:t>
            </a:r>
            <a:endParaRPr lang="ru-RU" sz="4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1578</TotalTime>
  <Words>1260</Words>
  <Application>Microsoft Office PowerPoint</Application>
  <PresentationFormat>Экран (4:3)</PresentationFormat>
  <Paragraphs>154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«Профессиональный стандарт педагога» – МИФЫ И РЕАЛЬНОСТЬ</vt:lpstr>
      <vt:lpstr>Зачем нужен профессиональный стандарт педагога?</vt:lpstr>
      <vt:lpstr>Презентация PowerPoint</vt:lpstr>
      <vt:lpstr>Описание трудовых функций, входящих в профессиональный стандарт</vt:lpstr>
      <vt:lpstr>Презентация PowerPoint</vt:lpstr>
      <vt:lpstr>Презентация PowerPoint</vt:lpstr>
      <vt:lpstr>Презентация PowerPoint</vt:lpstr>
      <vt:lpstr>Профессиональная компетентность </vt:lpstr>
      <vt:lpstr>  Педагогические компетенции </vt:lpstr>
      <vt:lpstr>  Педагогические компетенции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Описание трудовых функций, входящих в профессиональный стандарт</dc:title>
  <dc:creator>Ирина</dc:creator>
  <cp:lastModifiedBy>admin</cp:lastModifiedBy>
  <cp:revision>128</cp:revision>
  <dcterms:created xsi:type="dcterms:W3CDTF">2016-08-11T12:16:28Z</dcterms:created>
  <dcterms:modified xsi:type="dcterms:W3CDTF">2018-11-13T06:35:44Z</dcterms:modified>
</cp:coreProperties>
</file>