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0" r:id="rId2"/>
    <p:sldId id="279" r:id="rId3"/>
    <p:sldId id="286" r:id="rId4"/>
    <p:sldId id="256" r:id="rId5"/>
    <p:sldId id="261" r:id="rId6"/>
    <p:sldId id="258" r:id="rId7"/>
    <p:sldId id="263" r:id="rId8"/>
    <p:sldId id="265" r:id="rId9"/>
    <p:sldId id="268" r:id="rId10"/>
    <p:sldId id="270" r:id="rId11"/>
    <p:sldId id="281" r:id="rId12"/>
    <p:sldId id="272" r:id="rId13"/>
    <p:sldId id="273" r:id="rId14"/>
    <p:sldId id="282" r:id="rId15"/>
    <p:sldId id="275" r:id="rId16"/>
    <p:sldId id="284" r:id="rId17"/>
    <p:sldId id="278" r:id="rId18"/>
    <p:sldId id="285" r:id="rId19"/>
    <p:sldId id="27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76230-B37F-4A1B-BA12-A43F21597457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A6839-2377-4B03-8569-6EFD34EC2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854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A6839-2377-4B03-8569-6EFD34EC24D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31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lovelyanimals016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4941888"/>
            <a:ext cx="19145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817688"/>
            <a:ext cx="482441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school2106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162425"/>
            <a:ext cx="1811338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lovelyanimals014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775" y="4760913"/>
            <a:ext cx="23653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0" descr="26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2781300"/>
            <a:ext cx="10763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1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5805488"/>
            <a:ext cx="4427537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2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5805488"/>
            <a:ext cx="4427538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975" y="5805488"/>
            <a:ext cx="44291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 descr="lovelyanimals087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838" y="5300663"/>
            <a:ext cx="137318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5" descr="lovelyanimals086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1588" y="4724400"/>
            <a:ext cx="152241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4" descr="http://allforchildren.ru/pictures/sun2/sun087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13" name="Рисунок 17" descr="sun08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2763" y="-106363"/>
            <a:ext cx="235902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C3CDC-2726-4DB1-AA43-483A3F402B3F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CCEC3-DC88-4B60-91BF-21B3D7F983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7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ej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4076700"/>
            <a:ext cx="292417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3C3BA-183A-4F7B-A0CA-71CEB97CC4F1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6862C-2DFE-4899-99A0-48B9EECF0C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29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ej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975" y="3860800"/>
            <a:ext cx="2398713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0313" y="5084763"/>
            <a:ext cx="156368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BFD38-D6B1-4E0E-86B2-993D33616D57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E94A5-7760-48E7-98A8-DEB00A596A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81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ej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9925" y="4076700"/>
            <a:ext cx="239236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4872E-9102-4F60-A7D1-1DC8CF667503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762E9-9243-4ACB-BDAB-2887425838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76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5">
                <a:lumMod val="20000"/>
                <a:lumOff val="80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D8B70D-17CA-4DC6-8CA2-C6D2059314B4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F89"/>
                </a:solidFill>
                <a:latin typeface="Times New Roman" panose="02020603050405020304" pitchFamily="18" charset="0"/>
              </a:defRPr>
            </a:lvl1pPr>
          </a:lstStyle>
          <a:p>
            <a:fld id="{48E92989-75FA-4FF3-9EFA-B0DCF26582D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hare.yandex.net/go.xml?service=surfingbird&amp;url=http://apsych.ru/2013/04/18/detki-2-3-let-yaselnaya-gruppa/&amp;title=%D0%92%D0%BE%D0%B7%D1%80%D0%B0%D1%81%D1%82%D0%BD%D1%8B%D0%B5%20%D0%BE%D1%81%D0%BE%D0%B1%D0%B5%D0%BD%D0%BD%D0%BE%D1%81%D1%82%D0%B8%20%D0%B4%D0%B5%D1%82%D0%B5%D0%B9%202-3%20%D0%BB%D0%B5%D1%82%20(%D1%8F%D1%81%D0%B5%D0%BB%D1%8C%D0%BD%D0%B0%D1%8F%20%D0%B3%D1%80%D1%83%D0%BF%D0%BF%D0%B0)%20|%20%D0%94%D0%B5%D1%82%D1%81%D0%BA%D0%B0%D1%8F%20%D0%BF%D1%81%D0%B8%D1%85%D0%BE%D0%BB%D0%BE%D0%B3%D0%B8%D1%8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9" y="980728"/>
            <a:ext cx="59766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Дистанционное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родительское собрание № 1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Уважаемые </a:t>
            </a:r>
            <a:r>
              <a:rPr lang="ru-RU" sz="3200" b="1" dirty="0">
                <a:solidFill>
                  <a:srgbClr val="C00000"/>
                </a:solidFill>
                <a:latin typeface="Arial"/>
              </a:rPr>
              <a:t>родители!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/>
              </a:rPr>
              <a:t>Приглашаем Вас на дистанционную встречу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/>
              </a:rPr>
              <a:t>2020 год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0620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МУНИЦИПАЛЬНОЕ  </a:t>
            </a: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БЮДЖЕТНОЕ ДОШКОЛЬНОЕ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ОБРАЗОВАТЕЛЬНОЕ УЧРЕЖДЕНИЕ  </a:t>
            </a: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№83  «СОКОЛЕНОК»  города КАЛУГИ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2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572149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2060"/>
                </a:solidFill>
              </a:rPr>
              <a:t>Также на третьем году жизни совершенствуются зрительные и слуховые ориентировки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002060"/>
                </a:solidFill>
              </a:rPr>
              <a:t>что позволяет детям безошибочно выполнять ряд заданий: осуществлять выбор из двух-трех предметов по форме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002060"/>
                </a:solidFill>
              </a:rPr>
              <a:t>величине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и цвету</a:t>
            </a:r>
            <a:r>
              <a:rPr lang="en-US" sz="2000" dirty="0">
                <a:solidFill>
                  <a:srgbClr val="002060"/>
                </a:solidFill>
              </a:rPr>
              <a:t>,</a:t>
            </a:r>
            <a:r>
              <a:rPr lang="ru-RU" sz="2000" dirty="0">
                <a:solidFill>
                  <a:srgbClr val="002060"/>
                </a:solidFill>
              </a:rPr>
              <a:t> различать мелодии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002060"/>
                </a:solidFill>
              </a:rPr>
              <a:t>петь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ru-RU" sz="2000" u="sng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В этом возрасте дети очень восприимчивы к эмоциональному состоянию окружающих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Они очень подвержены так называемому «эффекту заражения»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Активное проявление и негативных и позитивных эмоций зависит от физического комфорта или его отсутствия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Основными чертами ребенка 2-3 лет являются открытость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честность и искренность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Он просто не умеет скрывать свои симпатии или антипатии к кому или чему бы то ни было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Чувства ребенка неустойчивы и противоречивы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а настроение подвержено частой смене</a:t>
            </a:r>
          </a:p>
          <a:p>
            <a:endParaRPr lang="ru-RU" sz="1800" u="sng" dirty="0">
              <a:solidFill>
                <a:srgbClr val="002060"/>
              </a:solidFill>
            </a:endParaRPr>
          </a:p>
          <a:p>
            <a:endParaRPr lang="ru-RU" sz="1400" u="sng" dirty="0" smtClean="0">
              <a:solidFill>
                <a:srgbClr val="0070C0"/>
              </a:solidFill>
            </a:endParaRPr>
          </a:p>
          <a:p>
            <a:endParaRPr lang="ru-RU" sz="1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4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47525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КРИЗИС ТРЕХ ЛЕТ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Ранний </a:t>
            </a:r>
            <a:r>
              <a:rPr lang="ru-RU" sz="2400" dirty="0">
                <a:solidFill>
                  <a:srgbClr val="002060"/>
                </a:solidFill>
              </a:rPr>
              <a:t>возраст завершается кризисом трех лет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r>
              <a:rPr lang="ru-RU" sz="2400" dirty="0">
                <a:solidFill>
                  <a:srgbClr val="002060"/>
                </a:solidFill>
              </a:rPr>
              <a:t> Ребенок осознает себя как отдельного человека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ru-RU" sz="2400" dirty="0">
                <a:solidFill>
                  <a:srgbClr val="002060"/>
                </a:solidFill>
              </a:rPr>
              <a:t>отличного от взрослого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У </a:t>
            </a:r>
            <a:r>
              <a:rPr lang="ru-RU" sz="2400" dirty="0">
                <a:solidFill>
                  <a:srgbClr val="002060"/>
                </a:solidFill>
              </a:rPr>
              <a:t>него формируется образ </a:t>
            </a:r>
            <a:r>
              <a:rPr lang="ru-RU" sz="2400" b="1" dirty="0">
                <a:solidFill>
                  <a:srgbClr val="002060"/>
                </a:solidFill>
              </a:rPr>
              <a:t>Я- новая позиции </a:t>
            </a:r>
            <a:r>
              <a:rPr lang="ru-RU" sz="2400" b="1" dirty="0">
                <a:solidFill>
                  <a:srgbClr val="C00000"/>
                </a:solidFill>
              </a:rPr>
              <a:t>САМ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  <a:endParaRPr lang="ru-RU" sz="24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Возрастание его самостоятельности и активности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ru-RU" sz="2400" dirty="0">
                <a:solidFill>
                  <a:srgbClr val="002060"/>
                </a:solidFill>
              </a:rPr>
              <a:t> требуют от близких взрослых своевременной перестройки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r>
              <a:rPr lang="ru-RU" sz="2400" dirty="0">
                <a:solidFill>
                  <a:srgbClr val="002060"/>
                </a:solidFill>
              </a:rPr>
              <a:t> Если новые отношения с ребенком не складываются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ru-RU" sz="2400" dirty="0">
                <a:solidFill>
                  <a:srgbClr val="002060"/>
                </a:solidFill>
              </a:rPr>
              <a:t> его инициатива не поощряется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ru-RU" sz="2400" dirty="0">
                <a:solidFill>
                  <a:srgbClr val="002060"/>
                </a:solidFill>
              </a:rPr>
              <a:t> самостоятельность постоянно ограничивается</a:t>
            </a:r>
            <a:r>
              <a:rPr lang="en-US" sz="2400" dirty="0">
                <a:solidFill>
                  <a:srgbClr val="002060"/>
                </a:solidFill>
              </a:rPr>
              <a:t>,</a:t>
            </a:r>
            <a:r>
              <a:rPr lang="ru-RU" sz="2400" dirty="0">
                <a:solidFill>
                  <a:srgbClr val="002060"/>
                </a:solidFill>
              </a:rPr>
              <a:t> у ребенка возникают собственно КРИЗИСНЫЕ ЯВЛЕНИЯ</a:t>
            </a:r>
            <a:r>
              <a:rPr lang="en-US" sz="2400" dirty="0">
                <a:solidFill>
                  <a:srgbClr val="002060"/>
                </a:solidFill>
              </a:rPr>
              <a:t>,</a:t>
            </a:r>
            <a:r>
              <a:rPr lang="ru-RU" sz="2400" dirty="0">
                <a:solidFill>
                  <a:srgbClr val="002060"/>
                </a:solidFill>
              </a:rPr>
              <a:t> проявляющиеся в отношениях со взрослыми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Кризис может продолжаться от нескольких месяцев до двух лет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3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Кризис трех лет  </a:t>
            </a:r>
            <a:r>
              <a:rPr lang="ru-RU" sz="2200" dirty="0">
                <a:solidFill>
                  <a:srgbClr val="002060"/>
                </a:solidFill>
              </a:rPr>
              <a:t>часто сопровождается рядом отрицательных проявлений : </a:t>
            </a:r>
            <a:endParaRPr lang="ru-RU" sz="2200" dirty="0" smtClean="0">
              <a:solidFill>
                <a:srgbClr val="002060"/>
              </a:solidFill>
            </a:endParaRPr>
          </a:p>
          <a:p>
            <a:r>
              <a:rPr lang="ru-RU" sz="2200" b="1" dirty="0" smtClean="0">
                <a:solidFill>
                  <a:srgbClr val="002060"/>
                </a:solidFill>
              </a:rPr>
              <a:t>Негативизмом 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Упрямством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Н</a:t>
            </a:r>
            <a:r>
              <a:rPr lang="ru-RU" sz="2200" b="1" dirty="0" smtClean="0">
                <a:solidFill>
                  <a:srgbClr val="002060"/>
                </a:solidFill>
              </a:rPr>
              <a:t>арушением </a:t>
            </a:r>
            <a:r>
              <a:rPr lang="ru-RU" sz="2200" b="1" dirty="0">
                <a:solidFill>
                  <a:srgbClr val="002060"/>
                </a:solidFill>
              </a:rPr>
              <a:t>общения со </a:t>
            </a:r>
            <a:r>
              <a:rPr lang="ru-RU" sz="2200" b="1" dirty="0" smtClean="0">
                <a:solidFill>
                  <a:srgbClr val="002060"/>
                </a:solidFill>
              </a:rPr>
              <a:t>взрослым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Строптивостью</a:t>
            </a:r>
            <a:endParaRPr lang="en-US" sz="2200" b="1" dirty="0" smtClean="0">
              <a:solidFill>
                <a:srgbClr val="002060"/>
              </a:solidFill>
            </a:endParaRPr>
          </a:p>
          <a:p>
            <a:r>
              <a:rPr lang="ru-RU" sz="2200" b="1" dirty="0" smtClean="0">
                <a:solidFill>
                  <a:srgbClr val="002060"/>
                </a:solidFill>
              </a:rPr>
              <a:t>Своеволием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Протестом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Симптомом обесценивания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Деспотизмом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endParaRPr lang="en-US" sz="22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56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424936" cy="53285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РЕКОМЕНДАЦИИ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Ели ребенок упрямится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не придавайте этому большого значения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 Примите к сведению этот приступ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 но не очень волнуйтесь за ребенка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Оставайтесь вовремя приступа упрямства рядом с ребенком и дайте ему почувствовать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что понимаете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как он страдает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Не пытайтесь в это время что-либо внушать ребенку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ru-RU" sz="2000" dirty="0" smtClean="0">
                <a:solidFill>
                  <a:srgbClr val="002060"/>
                </a:solidFill>
              </a:rPr>
              <a:t> Ругать и наказывать  в такой ситуации не имеет смысла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Он сильно возбужден и не сможет вас понять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Будьте в поведении с ребенком настойчивы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не говорите «да»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когда необходимо твердое «нет»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оставайтесь и дальше при этом мнении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Не пытайтесь любыми путями сгладить кризис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ru-RU" sz="2000" dirty="0" smtClean="0">
                <a:solidFill>
                  <a:srgbClr val="002060"/>
                </a:solidFill>
              </a:rPr>
              <a:t> помня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что в дальнейшем у ребенка может повыситься чувство ответственности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buNone/>
            </a:pPr>
            <a:r>
              <a:rPr lang="ru-RU" sz="1400" dirty="0">
                <a:solidFill>
                  <a:srgbClr val="003399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dirty="0">
              <a:solidFill>
                <a:srgbClr val="0070C0"/>
              </a:solidFill>
            </a:endParaRPr>
          </a:p>
          <a:p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6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cs typeface="Calibri" pitchFamily="34" charset="0"/>
              </a:rPr>
              <a:t>Причины капризов и упрямства могут быть</a:t>
            </a: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: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Нарушения режима дня.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Обилие новых впечатлений.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Плохое самочувствие во время болезни.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Переутомление (физическое и психическое).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cs typeface="Calibri" pitchFamily="34" charset="0"/>
              </a:rPr>
              <a:t>Преодолеть капризы можно, если</a:t>
            </a:r>
            <a:r>
              <a:rPr lang="ru-RU" sz="2000" b="1" dirty="0">
                <a:solidFill>
                  <a:srgbClr val="002060"/>
                </a:solidFill>
                <a:cs typeface="Calibri" pitchFamily="34" charset="0"/>
              </a:rPr>
              <a:t>: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Все члены семьи будут иметь </a:t>
            </a:r>
            <a:r>
              <a:rPr lang="ru-RU" sz="2000" b="1" dirty="0">
                <a:solidFill>
                  <a:srgbClr val="002060"/>
                </a:solidFill>
                <a:cs typeface="Calibri" pitchFamily="34" charset="0"/>
              </a:rPr>
              <a:t>единые требования </a:t>
            </a: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к ребенку.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Будут </a:t>
            </a:r>
            <a:r>
              <a:rPr lang="ru-RU" sz="2000" b="1" dirty="0">
                <a:solidFill>
                  <a:srgbClr val="002060"/>
                </a:solidFill>
                <a:cs typeface="Calibri" pitchFamily="34" charset="0"/>
              </a:rPr>
              <a:t>тверды в позиции</a:t>
            </a: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, дадут понять значение слова </a:t>
            </a:r>
            <a:r>
              <a:rPr lang="ru-RU" sz="2000" b="1" i="1" dirty="0">
                <a:solidFill>
                  <a:srgbClr val="002060"/>
                </a:solidFill>
                <a:cs typeface="Calibri" pitchFamily="34" charset="0"/>
              </a:rPr>
              <a:t>«нельзя».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Научать ребенка хотеть, т.е. вырабатывать настойчивость в достижении цели.</a:t>
            </a:r>
          </a:p>
          <a:p>
            <a:pPr>
              <a:buClr>
                <a:srgbClr val="003399"/>
              </a:buClr>
            </a:pP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Будут </a:t>
            </a:r>
            <a:r>
              <a:rPr lang="ru-RU" sz="2000" b="1" dirty="0">
                <a:solidFill>
                  <a:srgbClr val="002060"/>
                </a:solidFill>
                <a:cs typeface="Calibri" pitchFamily="34" charset="0"/>
              </a:rPr>
              <a:t>развивать</a:t>
            </a:r>
            <a:r>
              <a:rPr lang="ru-RU" sz="2000" dirty="0">
                <a:solidFill>
                  <a:srgbClr val="002060"/>
                </a:solidFill>
                <a:cs typeface="Calibri" pitchFamily="34" charset="0"/>
              </a:rPr>
              <a:t> у ребенка </a:t>
            </a:r>
            <a:r>
              <a:rPr lang="ru-RU" sz="2000" b="1" dirty="0">
                <a:solidFill>
                  <a:srgbClr val="002060"/>
                </a:solidFill>
                <a:cs typeface="Calibri" pitchFamily="34" charset="0"/>
              </a:rPr>
              <a:t>самостоятельность в совместной со взрослыми деятельности</a:t>
            </a:r>
            <a:r>
              <a:rPr lang="ru-RU" sz="2000" b="1" i="1" dirty="0">
                <a:solidFill>
                  <a:srgbClr val="002060"/>
                </a:solidFill>
                <a:cs typeface="Calibri" pitchFamily="34" charset="0"/>
              </a:rPr>
              <a:t>.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5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5649491"/>
          </a:xfrm>
        </p:spPr>
        <p:txBody>
          <a:bodyPr/>
          <a:lstStyle/>
          <a:p>
            <a:pPr marL="400050" lvl="1" indent="0" algn="just">
              <a:buNone/>
            </a:pPr>
            <a:r>
              <a:rPr lang="en-US" sz="2000" dirty="0" smtClean="0"/>
              <a:t>  </a:t>
            </a:r>
            <a:r>
              <a:rPr lang="ru-RU" sz="2400" dirty="0" smtClean="0">
                <a:solidFill>
                  <a:srgbClr val="002060"/>
                </a:solidFill>
              </a:rPr>
              <a:t>Дети раннего возраста – очаровательные существа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Они любознательны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любопытные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искренни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smtClean="0">
                <a:solidFill>
                  <a:srgbClr val="002060"/>
                </a:solidFill>
              </a:rPr>
              <a:t>забавны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Наблюдать за ними – одно удовольствие</a:t>
            </a:r>
            <a:r>
              <a:rPr lang="en-US" sz="2400" dirty="0" smtClean="0">
                <a:solidFill>
                  <a:srgbClr val="002060"/>
                </a:solidFill>
              </a:rPr>
              <a:t>. </a:t>
            </a:r>
            <a:r>
              <a:rPr lang="ru-RU" sz="2400" dirty="0" smtClean="0">
                <a:solidFill>
                  <a:srgbClr val="002060"/>
                </a:solidFill>
              </a:rPr>
              <a:t>От маленьких детей к взрослым идут волны умиротворения и расслабленность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Каждый ребенок вправе рассчитывать на бескорыстную любовь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доброжелательность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smtClean="0">
                <a:solidFill>
                  <a:srgbClr val="002060"/>
                </a:solidFill>
              </a:rPr>
              <a:t>ласку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Будет ли жизнь радостной для ребенка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или наоборот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омрачится неудачами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во многом зависит от нас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взрослых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 marL="400050" lvl="1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Нужно нести нашим детям позитивную информацию и стараться во всём служить хорошим примером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Профилактика </a:t>
            </a:r>
            <a:r>
              <a:rPr lang="ru-RU" b="1" dirty="0">
                <a:solidFill>
                  <a:srgbClr val="C00000"/>
                </a:solidFill>
              </a:rPr>
              <a:t>детского дорожно-транспортного травматизма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dirty="0" smtClean="0">
              <a:solidFill>
                <a:srgbClr val="660066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660066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latin typeface="Cambria" pitchFamily="18" charset="0"/>
              </a:rPr>
              <a:t>Уважаемые </a:t>
            </a:r>
            <a:r>
              <a:rPr lang="ru-RU" b="1" dirty="0">
                <a:solidFill>
                  <a:srgbClr val="660066"/>
                </a:solidFill>
                <a:latin typeface="Cambria" pitchFamily="18" charset="0"/>
              </a:rPr>
              <a:t>родители!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660066"/>
                </a:solidFill>
                <a:latin typeface="Cambria" pitchFamily="18" charset="0"/>
              </a:rPr>
              <a:t>Помните!</a:t>
            </a:r>
            <a:br>
              <a:rPr lang="ru-RU" b="1" dirty="0">
                <a:solidFill>
                  <a:srgbClr val="660066"/>
                </a:solidFill>
                <a:latin typeface="Cambria" pitchFamily="18" charset="0"/>
              </a:rPr>
            </a:br>
            <a:r>
              <a:rPr lang="ru-RU" b="1" dirty="0">
                <a:solidFill>
                  <a:srgbClr val="660066"/>
                </a:solidFill>
                <a:latin typeface="Cambria" pitchFamily="18" charset="0"/>
              </a:rPr>
              <a:t>Ребенок учится законам  улицы, беря пример с вас – родителей.</a:t>
            </a:r>
            <a:endParaRPr lang="ru-RU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40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400050" lvl="1" indent="0" algn="just">
              <a:buNone/>
            </a:pPr>
            <a:endParaRPr lang="ru-RU" sz="2200" dirty="0">
              <a:solidFill>
                <a:srgbClr val="00B0F0"/>
              </a:solidFill>
            </a:endParaRPr>
          </a:p>
        </p:txBody>
      </p:sp>
      <p:pic>
        <p:nvPicPr>
          <p:cNvPr id="4" name="Объект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66" y="450965"/>
            <a:ext cx="9080434" cy="6432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55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45259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FF"/>
                </a:solidFill>
                <a:latin typeface="Cambria Math" pitchFamily="18" charset="0"/>
              </a:rPr>
              <a:t>Мы уделяем значительное внимание обучению малышей основным правилам движения и воспитания у них привычек и поведения умелых и осторожных пешеходов и пассажиров.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Cambria Math" pitchFamily="18" charset="0"/>
              </a:rPr>
              <a:t>БЕЗОПАСНОСТЬ ДЕТЕЙ НА ДОРОГЕ – НАША ОБЩАЯ ЗАБОТА!</a:t>
            </a:r>
          </a:p>
          <a:p>
            <a:endParaRPr lang="ru-RU" dirty="0"/>
          </a:p>
        </p:txBody>
      </p:sp>
      <p:pic>
        <p:nvPicPr>
          <p:cNvPr id="4" name="Picture 2" descr="В Вольске пройдет профилактическое мероприятие &quot;ребенок - главный пассажир&quot; Вольск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9422" y="4149080"/>
            <a:ext cx="2636912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1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800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48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4800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000" b="1" i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7030A0"/>
                </a:solidFill>
              </a:rPr>
              <a:t>Презентацию родительского собрания подготовили воспитатели </a:t>
            </a: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7030A0"/>
                </a:solidFill>
              </a:rPr>
              <a:t>1 младшей группы </a:t>
            </a: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7030A0"/>
                </a:solidFill>
              </a:rPr>
              <a:t>Федорова Алина Андреевна</a:t>
            </a:r>
          </a:p>
          <a:p>
            <a:pPr marL="0" indent="0" algn="ctr">
              <a:buNone/>
            </a:pPr>
            <a:r>
              <a:rPr lang="ru-RU" sz="2000" b="1" i="1" dirty="0" err="1" smtClean="0">
                <a:solidFill>
                  <a:srgbClr val="7030A0"/>
                </a:solidFill>
              </a:rPr>
              <a:t>Никулочкина</a:t>
            </a:r>
            <a:r>
              <a:rPr lang="ru-RU" sz="2000" b="1" i="1" dirty="0" smtClean="0">
                <a:solidFill>
                  <a:srgbClr val="7030A0"/>
                </a:solidFill>
              </a:rPr>
              <a:t> Валентина Викторовна</a:t>
            </a:r>
          </a:p>
          <a:p>
            <a:pPr marL="0" indent="0" algn="ctr">
              <a:buNone/>
            </a:pPr>
            <a:endParaRPr lang="ru-RU" sz="4800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48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4800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3176"/>
            <a:ext cx="2226304" cy="18448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268760"/>
            <a:ext cx="799288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 Black" pitchFamily="34" charset="0"/>
              </a:rPr>
              <a:t>Уважаемые родители!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 Black" pitchFamily="34" charset="0"/>
              </a:rPr>
              <a:t>Мы очень рады видеть вас и ваших деток в нашей </a:t>
            </a:r>
            <a:r>
              <a:rPr lang="ru-RU" sz="4000" b="1" dirty="0" smtClean="0">
                <a:solidFill>
                  <a:srgbClr val="002060"/>
                </a:solidFill>
                <a:latin typeface="Arial Black" pitchFamily="34" charset="0"/>
              </a:rPr>
              <a:t>уютной</a:t>
            </a:r>
            <a:r>
              <a:rPr lang="ru-RU" sz="4000" b="1" dirty="0">
                <a:solidFill>
                  <a:srgbClr val="002060"/>
                </a:solidFill>
                <a:latin typeface="Arial Black" pitchFamily="34" charset="0"/>
              </a:rPr>
              <a:t>, дружной группе! </a:t>
            </a:r>
          </a:p>
        </p:txBody>
      </p:sp>
    </p:spTree>
    <p:extLst>
      <p:ext uri="{BB962C8B-B14F-4D97-AF65-F5344CB8AC3E}">
        <p14:creationId xmlns:p14="http://schemas.microsoft.com/office/powerpoint/2010/main" val="108382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200329"/>
            <a:ext cx="496855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Задачи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ru-RU" sz="1600" b="1" dirty="0">
                <a:solidFill>
                  <a:srgbClr val="C00000"/>
                </a:solidFill>
                <a:latin typeface="Cambria" pitchFamily="18" charset="0"/>
              </a:rPr>
              <a:t>   </a:t>
            </a:r>
          </a:p>
          <a:p>
            <a:pPr algn="just"/>
            <a:r>
              <a:rPr lang="ru-RU" sz="1600" b="1" dirty="0">
                <a:latin typeface="Cambria" pitchFamily="18" charset="0"/>
              </a:rPr>
              <a:t>1.Формировать у родителей знания о возрастных и </a:t>
            </a:r>
            <a:r>
              <a:rPr lang="ru-RU" sz="1600" b="1" dirty="0" smtClean="0">
                <a:latin typeface="Cambria" pitchFamily="18" charset="0"/>
              </a:rPr>
              <a:t>индивидуальных </a:t>
            </a:r>
            <a:r>
              <a:rPr lang="ru-RU" sz="1600" b="1" dirty="0">
                <a:latin typeface="Cambria" pitchFamily="18" charset="0"/>
              </a:rPr>
              <a:t>особенностях детей </a:t>
            </a:r>
            <a:r>
              <a:rPr lang="ru-RU" sz="1600" b="1" dirty="0" smtClean="0">
                <a:latin typeface="Cambria" pitchFamily="18" charset="0"/>
              </a:rPr>
              <a:t>2-3 </a:t>
            </a:r>
            <a:r>
              <a:rPr lang="ru-RU" sz="1600" b="1" dirty="0">
                <a:latin typeface="Cambria" pitchFamily="18" charset="0"/>
              </a:rPr>
              <a:t>лет; </a:t>
            </a:r>
            <a:r>
              <a:rPr lang="ru-RU" sz="1600" b="1" dirty="0" smtClean="0">
                <a:latin typeface="Cambria" pitchFamily="18" charset="0"/>
              </a:rPr>
              <a:t>познакомить </a:t>
            </a:r>
            <a:r>
              <a:rPr lang="ru-RU" sz="1600" b="1" dirty="0">
                <a:latin typeface="Cambria" pitchFamily="18" charset="0"/>
              </a:rPr>
              <a:t>родителей с задачами и особенностями </a:t>
            </a:r>
            <a:r>
              <a:rPr lang="ru-RU" sz="1600" b="1" dirty="0" smtClean="0">
                <a:latin typeface="Cambria" pitchFamily="18" charset="0"/>
              </a:rPr>
              <a:t>образовательной </a:t>
            </a:r>
            <a:r>
              <a:rPr lang="ru-RU" sz="1600" b="1" dirty="0">
                <a:latin typeface="Cambria" pitchFamily="18" charset="0"/>
              </a:rPr>
              <a:t>работы ДОУ. </a:t>
            </a:r>
          </a:p>
          <a:p>
            <a:pPr algn="just"/>
            <a:r>
              <a:rPr lang="ru-RU" sz="1600" b="1" dirty="0">
                <a:latin typeface="Cambria" pitchFamily="18" charset="0"/>
              </a:rPr>
              <a:t>2. Развивать интерес к познанию своего ребенка, </a:t>
            </a:r>
            <a:r>
              <a:rPr lang="ru-RU" sz="1600" b="1" dirty="0" smtClean="0">
                <a:latin typeface="Cambria" pitchFamily="18" charset="0"/>
              </a:rPr>
              <a:t>содействовать </a:t>
            </a:r>
            <a:r>
              <a:rPr lang="ru-RU" sz="1600" b="1" dirty="0">
                <a:latin typeface="Cambria" pitchFamily="18" charset="0"/>
              </a:rPr>
              <a:t>активному взаимодействию с ним. </a:t>
            </a:r>
          </a:p>
          <a:p>
            <a:pPr algn="just"/>
            <a:r>
              <a:rPr lang="ru-RU" sz="1600" b="1" dirty="0">
                <a:latin typeface="Cambria" pitchFamily="18" charset="0"/>
              </a:rPr>
              <a:t>3. Побудить родителей задуматься о том, что соблюдение ПДД - самое главное для сохранения жизни и здоровья их детей.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7812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Вашему вниманию предлагаем повестку:</a:t>
            </a:r>
            <a:br>
              <a:rPr lang="ru-RU" b="1" dirty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+mn-lt"/>
              </a:rPr>
              <a:t>Ц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ель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</a:rPr>
              <a:t>: </a:t>
            </a:r>
          </a:p>
          <a:p>
            <a:pPr algn="just"/>
            <a:r>
              <a:rPr lang="ru-RU" b="1" dirty="0">
                <a:latin typeface="Cambria" pitchFamily="18" charset="0"/>
              </a:rPr>
              <a:t>Ознакомление  родителей  с  особенностями </a:t>
            </a:r>
            <a:r>
              <a:rPr lang="ru-RU" b="1" dirty="0" smtClean="0">
                <a:latin typeface="Cambria" pitchFamily="18" charset="0"/>
              </a:rPr>
              <a:t>образовательного  процесса  с  детьми с 2 до 3  лет в соответствии </a:t>
            </a:r>
            <a:r>
              <a:rPr lang="ru-RU" b="1" dirty="0">
                <a:latin typeface="Cambria" pitchFamily="18" charset="0"/>
              </a:rPr>
              <a:t>с ФГОС ДО.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414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71296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Важно! </a:t>
            </a:r>
            <a:endParaRPr lang="ru-RU" sz="2400" dirty="0">
              <a:latin typeface="Arial Black" pitchFamily="34" charset="0"/>
            </a:endParaRP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Приход детей осуществляется до 8.00 </a:t>
            </a:r>
            <a:r>
              <a:rPr lang="ru-RU" sz="2000" b="1" dirty="0"/>
              <a:t> </a:t>
            </a:r>
          </a:p>
          <a:p>
            <a:pPr algn="just"/>
            <a:r>
              <a:rPr lang="ru-RU" sz="2000" b="1" dirty="0" smtClean="0"/>
              <a:t>В </a:t>
            </a:r>
            <a:r>
              <a:rPr lang="ru-RU" sz="2000" b="1" dirty="0"/>
              <a:t>8.10. начинается зарядка, от которой зависит физический и эмоциональный настрой ребенка на весь день. </a:t>
            </a:r>
          </a:p>
          <a:p>
            <a:pPr algn="just"/>
            <a:r>
              <a:rPr lang="ru-RU" sz="2000" b="1" smtClean="0"/>
              <a:t>В </a:t>
            </a:r>
            <a:r>
              <a:rPr lang="ru-RU" sz="2000" b="1" dirty="0"/>
              <a:t>шкафчиках должны быть запасные вещи, расческа, </a:t>
            </a:r>
            <a:r>
              <a:rPr lang="ru-RU" sz="2000" b="1" dirty="0" smtClean="0"/>
              <a:t>пустой </a:t>
            </a:r>
            <a:r>
              <a:rPr lang="ru-RU" sz="2000" b="1" dirty="0"/>
              <a:t>мешочек. </a:t>
            </a:r>
          </a:p>
          <a:p>
            <a:pPr algn="just"/>
            <a:r>
              <a:rPr lang="ru-RU" sz="2000" b="1" dirty="0"/>
              <a:t>Лично передавайте и забирайте ребенка у воспитателя. 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</a:rPr>
              <a:t>Запрещается забирать детей лицам младше 18 лет.</a:t>
            </a:r>
            <a:r>
              <a:rPr lang="ru-RU" sz="2000" b="1" dirty="0"/>
              <a:t> </a:t>
            </a:r>
          </a:p>
          <a:p>
            <a:pPr algn="just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Не допускается прием детей с признаками заболеваний.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</a:rPr>
              <a:t> обо всех случаях недомогания ребенка извещайте воспитателя. </a:t>
            </a:r>
          </a:p>
          <a:p>
            <a:pPr algn="just"/>
            <a:r>
              <a:rPr lang="ru-RU" sz="2000" b="1" dirty="0">
                <a:solidFill>
                  <a:schemeClr val="accent4">
                    <a:lumMod val="10000"/>
                  </a:schemeClr>
                </a:solidFill>
              </a:rPr>
              <a:t>После перенесенного заболевания, а также </a:t>
            </a:r>
            <a:endParaRPr lang="ru-RU" sz="20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</a:rPr>
              <a:t>отсутствия </a:t>
            </a:r>
            <a:r>
              <a:rPr lang="ru-RU" sz="2000" b="1" dirty="0">
                <a:solidFill>
                  <a:schemeClr val="accent4">
                    <a:lumMod val="10000"/>
                  </a:schemeClr>
                </a:solidFill>
              </a:rPr>
              <a:t>в детском саду более пяти дней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</a:rPr>
              <a:t>предоставите </a:t>
            </a:r>
            <a:r>
              <a:rPr lang="ru-RU" sz="2000" b="1" dirty="0">
                <a:solidFill>
                  <a:schemeClr val="accent4">
                    <a:lumMod val="10000"/>
                  </a:schemeClr>
                </a:solidFill>
              </a:rPr>
              <a:t>справку. </a:t>
            </a:r>
          </a:p>
          <a:p>
            <a:pPr algn="just"/>
            <a:r>
              <a:rPr lang="ru-RU" sz="2000" b="1" dirty="0"/>
              <a:t>Не рекомендуется приносить в детский сад ценные вещи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578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556792"/>
            <a:ext cx="5148064" cy="255454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matte"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/>
                <a:solidFill>
                  <a:schemeClr val="accent3"/>
                </a:solidFill>
                <a:latin typeface="+mn-lt"/>
                <a:cs typeface="+mn-cs"/>
              </a:rPr>
              <a:t>Возрастные особенности детей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/>
                <a:solidFill>
                  <a:schemeClr val="accent3"/>
                </a:solidFill>
                <a:latin typeface="+mn-lt"/>
                <a:cs typeface="+mn-cs"/>
              </a:rPr>
              <a:t>2-3 лет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/>
              <a:solidFill>
                <a:schemeClr val="accent3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5649491"/>
          </a:xfrm>
        </p:spPr>
        <p:txBody>
          <a:bodyPr/>
          <a:lstStyle/>
          <a:p>
            <a:pPr marL="0" indent="534988" algn="just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Каждый ребенок уникален и развивается по своему, выбирая свой собственный путь и темп развития. Но есть нечто общее, позволяющие дать характеристику детям.</a:t>
            </a:r>
          </a:p>
          <a:p>
            <a:pPr marL="0" indent="534988"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          Это – возрастные особенности.</a:t>
            </a:r>
            <a:endParaRPr lang="ru-RU" sz="22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Предлагаем вашему вниманию общий возрастной портрет детей 2-3 лет, с показателями разных сторон их развития.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3917269"/>
            <a:ext cx="3901884" cy="29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2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862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+mn-lt"/>
              </a:rPr>
              <a:t>На третьем году жизни дети становятся самостоятельней.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+mn-lt"/>
              </a:rPr>
              <a:t>Продолжает развиваться предметная деятельность, ситуативно-деловое общение ребенка и взрослого. Благодаря </a:t>
            </a:r>
            <a:r>
              <a:rPr lang="ru-RU" sz="2200" dirty="0">
                <a:solidFill>
                  <a:srgbClr val="002060"/>
                </a:solidFill>
                <a:latin typeface="+mn-lt"/>
              </a:rPr>
              <a:t>своим бесконечным наблюдениям они познакомились и освоились во внешнем </a:t>
            </a:r>
            <a:r>
              <a:rPr lang="ru-RU" sz="2200" dirty="0" smtClean="0">
                <a:solidFill>
                  <a:srgbClr val="002060"/>
                </a:solidFill>
                <a:latin typeface="+mn-lt"/>
              </a:rPr>
              <a:t>мире. </a:t>
            </a:r>
            <a:r>
              <a:rPr lang="ru-RU" sz="2200" dirty="0">
                <a:solidFill>
                  <a:srgbClr val="002060"/>
                </a:solidFill>
                <a:latin typeface="+mn-lt"/>
              </a:rPr>
              <a:t>Этот возрастной период еще относится к раннему детству, но считать ребенка беспомощным малышом уже не стоит. Он очень многое может, круг его интересов расширяется, поэтому от вас требуется еще больше терпения и внимания, чтобы помочь ему во всем разобраться.</a:t>
            </a: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3717032"/>
            <a:ext cx="4098032" cy="278153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640960" cy="4320480"/>
          </a:xfrm>
        </p:spPr>
        <p:txBody>
          <a:bodyPr/>
          <a:lstStyle/>
          <a:p>
            <a:pPr indent="534988" algn="just"/>
            <a:r>
              <a:rPr lang="ru-RU" sz="2400" dirty="0">
                <a:solidFill>
                  <a:srgbClr val="002060"/>
                </a:solidFill>
                <a:latin typeface="+mn-lt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возрасте 2-3 лет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интенсивно развивается активная речь ребенка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Он начинает активно слушать всё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о чем говорят вокруг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Дети пытаются строить простые предложения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в разговоре со взрослыми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К третьему году жизни ребенок уже должны разговаривать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а не просто говорить (повторять)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Так же  они могут вести беседу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на простые темы – как  зовут его и членов семьи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что он делает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куда ходит. Однако некоторые молчуны могут ограничиваться простыми словами и фразами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если ребенок при этом воспринимает вашу речь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то пока не стоит беспокоиться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К  трем годам ребенок в состоянии понимать всё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что вы говорите.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Поэтому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чем больше времени вы уделяете беседам с ним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,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тем лучше он развивается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Активный словарь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к 3 годам  достигает примерно 1000 - 1500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слов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К концу третьего года жизни речь становится средством общения ребенка со сверстниками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.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9212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2794322"/>
          </a:xfrm>
        </p:spPr>
        <p:txBody>
          <a:bodyPr/>
          <a:lstStyle/>
          <a:p>
            <a:pPr marL="0" indent="534988" algn="just">
              <a:buNone/>
            </a:pPr>
            <a:r>
              <a:rPr lang="ru-RU" sz="2200" dirty="0">
                <a:solidFill>
                  <a:srgbClr val="002060"/>
                </a:solidFill>
              </a:rPr>
              <a:t>Интеллект ребенка при правильном уходе за ним достигает нового уровня, он начинает проделывать различные умственные </a:t>
            </a:r>
            <a:r>
              <a:rPr lang="ru-RU" sz="2200" dirty="0" smtClean="0">
                <a:solidFill>
                  <a:srgbClr val="002060"/>
                </a:solidFill>
              </a:rPr>
              <a:t>операции</a:t>
            </a:r>
            <a:r>
              <a:rPr lang="en-US" sz="2200" dirty="0" smtClean="0">
                <a:solidFill>
                  <a:srgbClr val="002060"/>
                </a:solidFill>
              </a:rPr>
              <a:t>,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начинает фантазировать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ru-RU" sz="2200" dirty="0" smtClean="0">
                <a:solidFill>
                  <a:srgbClr val="002060"/>
                </a:solidFill>
              </a:rPr>
              <a:t>и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развивается воображения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и новые виды деятельности: игра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ru-RU" sz="2200" dirty="0" smtClean="0">
                <a:solidFill>
                  <a:srgbClr val="002060"/>
                </a:solidFill>
              </a:rPr>
              <a:t>конструирование</a:t>
            </a:r>
            <a:r>
              <a:rPr lang="en-US" sz="2200" dirty="0" smtClean="0">
                <a:solidFill>
                  <a:srgbClr val="002060"/>
                </a:solidFill>
              </a:rPr>
              <a:t>,</a:t>
            </a:r>
            <a:r>
              <a:rPr lang="ru-RU" sz="2200" dirty="0" smtClean="0">
                <a:solidFill>
                  <a:srgbClr val="002060"/>
                </a:solidFill>
              </a:rPr>
              <a:t> рисование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0" indent="534988" algn="ct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7030A0"/>
                </a:solidFill>
              </a:rPr>
              <a:t>Поощряйте </a:t>
            </a:r>
            <a:r>
              <a:rPr lang="ru-RU" sz="2200" dirty="0" smtClean="0">
                <a:solidFill>
                  <a:srgbClr val="7030A0"/>
                </a:solidFill>
              </a:rPr>
              <a:t>ребенка </a:t>
            </a:r>
            <a:r>
              <a:rPr lang="ru-RU" sz="2200" dirty="0">
                <a:solidFill>
                  <a:srgbClr val="7030A0"/>
                </a:solidFill>
              </a:rPr>
              <a:t>в </a:t>
            </a:r>
            <a:r>
              <a:rPr lang="ru-RU" sz="2200" dirty="0" smtClean="0">
                <a:solidFill>
                  <a:srgbClr val="7030A0"/>
                </a:solidFill>
              </a:rPr>
              <a:t>это</a:t>
            </a:r>
            <a:r>
              <a:rPr lang="ru-RU" sz="2200" dirty="0">
                <a:solidFill>
                  <a:srgbClr val="7030A0"/>
                </a:solidFill>
              </a:rPr>
              <a:t>м</a:t>
            </a:r>
            <a:r>
              <a:rPr lang="ru-RU" sz="2200" dirty="0" smtClean="0">
                <a:solidFill>
                  <a:srgbClr val="7030A0"/>
                </a:solidFill>
              </a:rPr>
              <a:t>, </a:t>
            </a:r>
            <a:r>
              <a:rPr lang="ru-RU" sz="2200" dirty="0">
                <a:solidFill>
                  <a:srgbClr val="7030A0"/>
                </a:solidFill>
              </a:rPr>
              <a:t>присоединяйтесь к его </a:t>
            </a:r>
            <a:r>
              <a:rPr lang="ru-RU" sz="2200" dirty="0" smtClean="0">
                <a:solidFill>
                  <a:srgbClr val="7030A0"/>
                </a:solidFill>
              </a:rPr>
              <a:t>игре</a:t>
            </a:r>
            <a:r>
              <a:rPr lang="en-US" sz="2200" dirty="0" smtClean="0">
                <a:solidFill>
                  <a:srgbClr val="7030A0"/>
                </a:solidFill>
              </a:rPr>
              <a:t>. </a:t>
            </a:r>
          </a:p>
          <a:p>
            <a:pPr marL="0" indent="534988" algn="just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Игра носит процессуальный характер</a:t>
            </a:r>
            <a:r>
              <a:rPr lang="en-US" sz="2200" dirty="0" smtClean="0">
                <a:solidFill>
                  <a:srgbClr val="002060"/>
                </a:solidFill>
              </a:rPr>
              <a:t>,</a:t>
            </a:r>
            <a:r>
              <a:rPr lang="ru-RU" sz="2200" dirty="0" smtClean="0">
                <a:solidFill>
                  <a:srgbClr val="002060"/>
                </a:solidFill>
              </a:rPr>
              <a:t> главное в ней – действия</a:t>
            </a:r>
            <a:r>
              <a:rPr lang="en-US" sz="2200" dirty="0" smtClean="0">
                <a:solidFill>
                  <a:srgbClr val="002060"/>
                </a:solidFill>
              </a:rPr>
              <a:t>. </a:t>
            </a:r>
            <a:r>
              <a:rPr lang="ru-RU" sz="2200" dirty="0" smtClean="0">
                <a:solidFill>
                  <a:srgbClr val="002060"/>
                </a:solidFill>
              </a:rPr>
              <a:t>Действия, они совершаются с игровыми предметами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ru-RU" sz="2200" dirty="0" smtClean="0">
                <a:solidFill>
                  <a:srgbClr val="002060"/>
                </a:solidFill>
              </a:rPr>
              <a:t>приближенными к реальности</a:t>
            </a:r>
            <a:r>
              <a:rPr lang="en-US" sz="2200" dirty="0" smtClean="0">
                <a:solidFill>
                  <a:srgbClr val="002060"/>
                </a:solidFill>
              </a:rPr>
              <a:t>. </a:t>
            </a:r>
            <a:r>
              <a:rPr lang="ru-RU" sz="2200" dirty="0">
                <a:solidFill>
                  <a:srgbClr val="002060"/>
                </a:solidFill>
              </a:rPr>
              <a:t>С</a:t>
            </a:r>
            <a:r>
              <a:rPr lang="ru-RU" sz="2200" dirty="0" smtClean="0">
                <a:solidFill>
                  <a:srgbClr val="002060"/>
                </a:solidFill>
              </a:rPr>
              <a:t>ледует </a:t>
            </a:r>
            <a:r>
              <a:rPr lang="ru-RU" sz="2200" dirty="0">
                <a:solidFill>
                  <a:srgbClr val="002060"/>
                </a:solidFill>
              </a:rPr>
              <a:t>активно развивать внимательность и наблюдательность </a:t>
            </a:r>
            <a:r>
              <a:rPr lang="ru-RU" sz="2200" dirty="0" smtClean="0">
                <a:solidFill>
                  <a:srgbClr val="002060"/>
                </a:solidFill>
              </a:rPr>
              <a:t>ребенка.</a:t>
            </a:r>
          </a:p>
          <a:p>
            <a:pPr marL="0" indent="0">
              <a:buNone/>
            </a:pP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3903704"/>
            <a:ext cx="3888432" cy="294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445624" cy="4824536"/>
          </a:xfrm>
        </p:spPr>
        <p:txBody>
          <a:bodyPr/>
          <a:lstStyle/>
          <a:p>
            <a:pPr marL="0" indent="534988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Рассматривая с </a:t>
            </a:r>
            <a:r>
              <a:rPr lang="ru-RU" sz="2000" dirty="0" smtClean="0">
                <a:solidFill>
                  <a:srgbClr val="002060"/>
                </a:solidFill>
              </a:rPr>
              <a:t>ребенком  </a:t>
            </a:r>
            <a:r>
              <a:rPr lang="ru-RU" sz="2000" dirty="0">
                <a:solidFill>
                  <a:srgbClr val="002060"/>
                </a:solidFill>
              </a:rPr>
              <a:t>картинки в книжках, описывайте детали. (Например, не просто «Ой какая машина», а </a:t>
            </a:r>
            <a:r>
              <a:rPr lang="ru-RU" sz="2000" dirty="0" smtClean="0">
                <a:solidFill>
                  <a:srgbClr val="002060"/>
                </a:solidFill>
              </a:rPr>
              <a:t>«Какие </a:t>
            </a:r>
            <a:r>
              <a:rPr lang="ru-RU" sz="2000" dirty="0">
                <a:solidFill>
                  <a:srgbClr val="002060"/>
                </a:solidFill>
              </a:rPr>
              <a:t>у нее колеса, руль, фары, а интересно с другой стороны тоже есть дверь»)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rgbClr val="002060"/>
                </a:solidFill>
              </a:rPr>
              <a:t> Еще один вариант игры – это найти отличие – чем одна картинка отличается от другой</a:t>
            </a:r>
          </a:p>
          <a:p>
            <a:pPr marL="0" indent="534988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Так же в этом возрасте ребенок активно начинает что-то конструировать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и строить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002060"/>
                </a:solidFill>
              </a:rPr>
              <a:t>поэтому среди игрушек обязательно должны быть конструктор и кубики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534988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Ребенок </a:t>
            </a:r>
            <a:r>
              <a:rPr lang="ru-RU" sz="2000" dirty="0">
                <a:solidFill>
                  <a:srgbClr val="002060"/>
                </a:solidFill>
              </a:rPr>
              <a:t>2-3 лет может очень активно заниматься творческой деятельностью, при чем уже на новом уровне. Появляются первые тематические рисунки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002060"/>
                </a:solidFill>
              </a:rPr>
              <a:t>на которых он способен изобразить какой- либо предмет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ru-RU" sz="2000" dirty="0">
                <a:solidFill>
                  <a:srgbClr val="002060"/>
                </a:solidFill>
              </a:rPr>
              <a:t>Типичным, является изображение человека в виде «</a:t>
            </a:r>
            <a:r>
              <a:rPr lang="ru-RU" sz="2000" dirty="0" err="1">
                <a:solidFill>
                  <a:srgbClr val="002060"/>
                </a:solidFill>
              </a:rPr>
              <a:t>головонога</a:t>
            </a:r>
            <a:r>
              <a:rPr lang="ru-RU" sz="2000" dirty="0">
                <a:solidFill>
                  <a:srgbClr val="002060"/>
                </a:solidFill>
              </a:rPr>
              <a:t>» - окружности и отходящих от неё линий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rgbClr val="002060"/>
                </a:solidFill>
              </a:rPr>
              <a:t>Так же  фигурки из пластилина. Постарайтесь поощрить эти занятия, чтобы вызвать в нем еще больший интерес – устраивайте персональные выставки, дарите </a:t>
            </a:r>
            <a:r>
              <a:rPr lang="ru-RU" sz="2000" dirty="0" smtClean="0">
                <a:solidFill>
                  <a:srgbClr val="002060"/>
                </a:solidFill>
              </a:rPr>
              <a:t>рисунки родственникам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  <a:r>
              <a:rPr lang="ru-RU" sz="2000" b="1" dirty="0">
                <a:solidFill>
                  <a:srgbClr val="002060"/>
                </a:solidFill>
                <a:hlinkClick r:id="rId2" tooltip="Surfingbird"/>
              </a:rPr>
              <a:t/>
            </a:r>
            <a:br>
              <a:rPr lang="ru-RU" sz="2000" b="1" dirty="0">
                <a:solidFill>
                  <a:srgbClr val="002060"/>
                </a:solidFill>
                <a:hlinkClick r:id="rId2" tooltip="Surfingbird"/>
              </a:rPr>
            </a:br>
            <a:endParaRPr lang="ru-RU" sz="2000" dirty="0">
              <a:solidFill>
                <a:srgbClr val="002060"/>
              </a:solidFill>
            </a:endParaRPr>
          </a:p>
          <a:p>
            <a:pPr marL="0" indent="534988" algn="just">
              <a:buNone/>
            </a:pPr>
            <a:endParaRPr lang="ru-RU" dirty="0" smtClean="0"/>
          </a:p>
          <a:p>
            <a:pPr marL="0" indent="534988" algn="just">
              <a:buNone/>
            </a:pPr>
            <a:endParaRPr lang="ru-RU" dirty="0"/>
          </a:p>
          <a:p>
            <a:pPr marL="0" indent="534988" algn="just">
              <a:buNone/>
            </a:pPr>
            <a:endParaRPr lang="ru-RU" dirty="0" smtClean="0"/>
          </a:p>
          <a:p>
            <a:pPr marL="0" indent="534988" algn="just">
              <a:buNone/>
            </a:pPr>
            <a:endParaRPr lang="ru-RU" dirty="0"/>
          </a:p>
          <a:p>
            <a:pPr marL="0" indent="534988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520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НИВЕРСАЛЬНЫЙ ЕЖИКИ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1261</Words>
  <Application>Microsoft Office PowerPoint</Application>
  <PresentationFormat>Экран (4:3)</PresentationFormat>
  <Paragraphs>103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УНИВЕРСАЛЬНЫЙ ЕЖИКИ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возрасте 2-3 лет интенсивно развивается активная речь ребенка. Он начинает активно слушать всё, о чем говорят вокруг. Дети пытаются строить простые предложения, в разговоре со взрослыми. К третьему году жизни ребенок уже должны разговаривать, а не просто говорить (повторять). Так же  они могут вести беседу, на простые темы – как  зовут его и членов семьи, что он делает,  куда ходит. Однако некоторые молчуны могут ограничиваться простыми словами и фразами, если ребенок при этом воспринимает вашу речь,  то пока не стоит беспокоиться. К  трем годам ребенок в состоянии понимать всё, что вы говорите. Поэтому, чем больше времени вы уделяете беседам с ним, тем лучше он развивается.  Активный словарь к 3 годам  достигает примерно 1000 - 1500 слов. К концу третьего года жизни речь становится средством общения ребенка со сверстниками.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Профилактика детского дорожно-транспортного травматизма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</dc:creator>
  <cp:lastModifiedBy>admin</cp:lastModifiedBy>
  <cp:revision>91</cp:revision>
  <dcterms:created xsi:type="dcterms:W3CDTF">2016-05-11T09:22:36Z</dcterms:created>
  <dcterms:modified xsi:type="dcterms:W3CDTF">2020-10-30T04:22:24Z</dcterms:modified>
</cp:coreProperties>
</file>