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60" r:id="rId4"/>
    <p:sldId id="261" r:id="rId5"/>
    <p:sldId id="262" r:id="rId6"/>
    <p:sldId id="264" r:id="rId7"/>
    <p:sldId id="269" r:id="rId8"/>
    <p:sldId id="25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3212976"/>
            <a:ext cx="4680519" cy="2808312"/>
          </a:xfrm>
        </p:spPr>
        <p:txBody>
          <a:bodyPr>
            <a:normAutofit/>
          </a:bodyPr>
          <a:lstStyle/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2657"/>
            <a:ext cx="8784975" cy="2520280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600" dirty="0" smtClean="0">
                <a:solidFill>
                  <a:srgbClr val="002060"/>
                </a:solidFill>
                <a:effectLst/>
                <a:latin typeface="Arial Narrow" pitchFamily="34" charset="0"/>
              </a:rPr>
              <a:t>Развивающая предметно-пространственная среда для двигательной активности воспитанников в </a:t>
            </a:r>
            <a:br>
              <a:rPr lang="ru-RU" sz="3600" dirty="0" smtClean="0">
                <a:solidFill>
                  <a:srgbClr val="002060"/>
                </a:solidFill>
                <a:effectLst/>
                <a:latin typeface="Arial Narrow" pitchFamily="34" charset="0"/>
              </a:rPr>
            </a:br>
            <a:r>
              <a:rPr lang="ru-RU" sz="3600" dirty="0" smtClean="0">
                <a:solidFill>
                  <a:srgbClr val="002060"/>
                </a:solidFill>
                <a:effectLst/>
                <a:latin typeface="Arial Narrow" pitchFamily="34" charset="0"/>
              </a:rPr>
              <a:t>физкультурном зале и в группах</a:t>
            </a:r>
            <a:r>
              <a:rPr lang="ru-RU" sz="4000" dirty="0">
                <a:solidFill>
                  <a:schemeClr val="accent1"/>
                </a:solidFill>
                <a:effectLst/>
                <a:latin typeface="Arial Narrow" pitchFamily="34" charset="0"/>
              </a:rPr>
              <a:t/>
            </a:r>
            <a:br>
              <a:rPr lang="ru-RU" sz="4000" dirty="0">
                <a:solidFill>
                  <a:schemeClr val="accent1"/>
                </a:solidFill>
                <a:effectLst/>
                <a:latin typeface="Arial Narrow" pitchFamily="34" charset="0"/>
              </a:rPr>
            </a:br>
            <a:endParaRPr lang="ru-RU" sz="4000" dirty="0">
              <a:solidFill>
                <a:schemeClr val="accent1"/>
              </a:solidFill>
              <a:latin typeface="Arial Narrow" pitchFamily="34" charset="0"/>
            </a:endParaRPr>
          </a:p>
        </p:txBody>
      </p:sp>
      <p:pic>
        <p:nvPicPr>
          <p:cNvPr id="1026" name="Picture 2" descr="C:\Documents and Settings\admin\Рабочий стол\Методист\Сайт Фото\Для сайта\Муз.зал, физ.зал\DSCN01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852935"/>
            <a:ext cx="4970396" cy="372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47024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" r="3404"/>
          <a:stretch>
            <a:fillRect/>
          </a:stretch>
        </p:blipFill>
        <p:spPr>
          <a:xfrm>
            <a:off x="4716463" y="2420938"/>
            <a:ext cx="4114800" cy="3311525"/>
          </a:xfrm>
        </p:spPr>
      </p:pic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323528" y="260648"/>
            <a:ext cx="8568952" cy="1152128"/>
          </a:xfrm>
        </p:spPr>
        <p:txBody>
          <a:bodyPr>
            <a:normAutofit fontScale="25000" lnSpcReduction="20000"/>
          </a:bodyPr>
          <a:lstStyle/>
          <a:p>
            <a:pPr marL="45720" indent="0" algn="ctr">
              <a:buNone/>
            </a:pPr>
            <a:r>
              <a:rPr lang="ru-RU" sz="16000" b="1" dirty="0">
                <a:solidFill>
                  <a:schemeClr val="accent1"/>
                </a:solidFill>
                <a:latin typeface="Arial Narrow" pitchFamily="34" charset="0"/>
              </a:rPr>
              <a:t>Движение </a:t>
            </a:r>
            <a:r>
              <a:rPr lang="ru-RU" sz="16000" b="1" dirty="0" smtClean="0">
                <a:solidFill>
                  <a:schemeClr val="accent1"/>
                </a:solidFill>
                <a:latin typeface="Arial Narrow" pitchFamily="34" charset="0"/>
              </a:rPr>
              <a:t>– </a:t>
            </a:r>
          </a:p>
          <a:p>
            <a:pPr marL="45720" indent="0" algn="ctr">
              <a:buNone/>
            </a:pPr>
            <a:r>
              <a:rPr lang="ru-RU" sz="16000" b="1" dirty="0" smtClean="0">
                <a:solidFill>
                  <a:schemeClr val="accent1"/>
                </a:solidFill>
                <a:latin typeface="Arial Narrow" pitchFamily="34" charset="0"/>
              </a:rPr>
              <a:t>биологическая </a:t>
            </a:r>
            <a:r>
              <a:rPr lang="ru-RU" sz="16000" b="1" dirty="0">
                <a:solidFill>
                  <a:schemeClr val="accent1"/>
                </a:solidFill>
                <a:latin typeface="Arial Narrow" pitchFamily="34" charset="0"/>
              </a:rPr>
              <a:t>потребность ребенка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7268" y="1628800"/>
            <a:ext cx="6383538" cy="5040560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>
                <a:effectLst/>
              </a:rPr>
              <a:t> </a:t>
            </a: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dirty="0">
                <a:effectLst/>
              </a:rPr>
              <a:t/>
            </a:r>
            <a:br>
              <a:rPr lang="ru-RU" sz="1600" dirty="0">
                <a:effectLst/>
              </a:rPr>
            </a:br>
            <a:r>
              <a:rPr lang="ru-RU" sz="1600" dirty="0">
                <a:effectLst/>
              </a:rPr>
              <a:t/>
            </a:r>
            <a:br>
              <a:rPr lang="ru-RU" sz="1600" dirty="0">
                <a:effectLst/>
              </a:rPr>
            </a:b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dirty="0">
                <a:effectLst/>
              </a:rPr>
              <a:t/>
            </a:r>
            <a:br>
              <a:rPr lang="ru-RU" sz="1600" dirty="0">
                <a:effectLst/>
              </a:rPr>
            </a:b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dirty="0">
                <a:effectLst/>
              </a:rPr>
              <a:t/>
            </a:r>
            <a:br>
              <a:rPr lang="ru-RU" sz="1600" dirty="0">
                <a:effectLst/>
              </a:rPr>
            </a:b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dirty="0">
                <a:effectLst/>
              </a:rPr>
              <a:t/>
            </a:r>
            <a:br>
              <a:rPr lang="ru-RU" sz="1600" dirty="0">
                <a:effectLst/>
              </a:rPr>
            </a:b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dirty="0">
                <a:effectLst/>
              </a:rPr>
              <a:t/>
            </a:r>
            <a:br>
              <a:rPr lang="ru-RU" sz="1600" dirty="0">
                <a:effectLst/>
              </a:rPr>
            </a:br>
            <a:r>
              <a:rPr lang="ru-RU" sz="2100" dirty="0" smtClean="0">
                <a:solidFill>
                  <a:srgbClr val="002060"/>
                </a:solidFill>
                <a:effectLst/>
                <a:latin typeface="Arial Narrow" pitchFamily="34" charset="0"/>
              </a:rPr>
              <a:t>О </a:t>
            </a:r>
            <a:r>
              <a:rPr lang="ru-RU" sz="2100" dirty="0">
                <a:solidFill>
                  <a:srgbClr val="002060"/>
                </a:solidFill>
                <a:effectLst/>
                <a:latin typeface="Arial Narrow" pitchFamily="34" charset="0"/>
              </a:rPr>
              <a:t>высокой подвижности детей с тонким юмором пишет </a:t>
            </a:r>
            <a:r>
              <a:rPr lang="ru-RU" sz="2100" dirty="0" smtClean="0">
                <a:solidFill>
                  <a:srgbClr val="002060"/>
                </a:solidFill>
                <a:effectLst/>
                <a:latin typeface="Arial Narrow" pitchFamily="34" charset="0"/>
              </a:rPr>
              <a:t/>
            </a:r>
            <a:br>
              <a:rPr lang="ru-RU" sz="2100" dirty="0" smtClean="0">
                <a:solidFill>
                  <a:srgbClr val="002060"/>
                </a:solidFill>
                <a:effectLst/>
                <a:latin typeface="Arial Narrow" pitchFamily="34" charset="0"/>
              </a:rPr>
            </a:br>
            <a:r>
              <a:rPr lang="ru-RU" sz="2100" dirty="0" smtClean="0">
                <a:solidFill>
                  <a:srgbClr val="002060"/>
                </a:solidFill>
                <a:effectLst/>
                <a:latin typeface="Arial Narrow" pitchFamily="34" charset="0"/>
              </a:rPr>
              <a:t>А. Барто </a:t>
            </a:r>
            <a:r>
              <a:rPr lang="ru-RU" sz="2100" dirty="0">
                <a:solidFill>
                  <a:srgbClr val="002060"/>
                </a:solidFill>
                <a:effectLst/>
                <a:latin typeface="Arial Narrow" pitchFamily="34" charset="0"/>
              </a:rPr>
              <a:t>в стихотворении «Кому – что»:</a:t>
            </a:r>
            <a:br>
              <a:rPr lang="ru-RU" sz="2100" dirty="0">
                <a:solidFill>
                  <a:srgbClr val="002060"/>
                </a:solidFill>
                <a:effectLst/>
                <a:latin typeface="Arial Narrow" pitchFamily="34" charset="0"/>
              </a:rPr>
            </a:br>
            <a:r>
              <a:rPr lang="ru-RU" sz="2100" dirty="0">
                <a:solidFill>
                  <a:srgbClr val="002060"/>
                </a:solidFill>
                <a:effectLst/>
                <a:latin typeface="Arial Narrow" pitchFamily="34" charset="0"/>
              </a:rPr>
              <a:t/>
            </a:r>
            <a:br>
              <a:rPr lang="ru-RU" sz="2100" dirty="0">
                <a:solidFill>
                  <a:srgbClr val="002060"/>
                </a:solidFill>
                <a:effectLst/>
                <a:latin typeface="Arial Narrow" pitchFamily="34" charset="0"/>
              </a:rPr>
            </a:br>
            <a:r>
              <a:rPr lang="ru-RU" sz="2100" dirty="0">
                <a:solidFill>
                  <a:srgbClr val="002060"/>
                </a:solidFill>
                <a:effectLst/>
                <a:latin typeface="Arial Narrow" pitchFamily="34" charset="0"/>
              </a:rPr>
              <a:t>Старички сидят в тени</a:t>
            </a:r>
            <a:br>
              <a:rPr lang="ru-RU" sz="2100" dirty="0">
                <a:solidFill>
                  <a:srgbClr val="002060"/>
                </a:solidFill>
                <a:effectLst/>
                <a:latin typeface="Arial Narrow" pitchFamily="34" charset="0"/>
              </a:rPr>
            </a:br>
            <a:r>
              <a:rPr lang="ru-RU" sz="2100" dirty="0">
                <a:solidFill>
                  <a:srgbClr val="002060"/>
                </a:solidFill>
                <a:effectLst/>
                <a:latin typeface="Arial Narrow" pitchFamily="34" charset="0"/>
              </a:rPr>
              <a:t>Час, другой и третий.</a:t>
            </a:r>
            <a:br>
              <a:rPr lang="ru-RU" sz="2100" dirty="0">
                <a:solidFill>
                  <a:srgbClr val="002060"/>
                </a:solidFill>
                <a:effectLst/>
                <a:latin typeface="Arial Narrow" pitchFamily="34" charset="0"/>
              </a:rPr>
            </a:br>
            <a:r>
              <a:rPr lang="ru-RU" sz="2100" dirty="0">
                <a:solidFill>
                  <a:srgbClr val="002060"/>
                </a:solidFill>
                <a:effectLst/>
                <a:latin typeface="Arial Narrow" pitchFamily="34" charset="0"/>
              </a:rPr>
              <a:t>Удивляются они:</a:t>
            </a:r>
            <a:br>
              <a:rPr lang="ru-RU" sz="2100" dirty="0">
                <a:solidFill>
                  <a:srgbClr val="002060"/>
                </a:solidFill>
                <a:effectLst/>
                <a:latin typeface="Arial Narrow" pitchFamily="34" charset="0"/>
              </a:rPr>
            </a:br>
            <a:r>
              <a:rPr lang="ru-RU" sz="2100" dirty="0">
                <a:solidFill>
                  <a:srgbClr val="002060"/>
                </a:solidFill>
                <a:effectLst/>
                <a:latin typeface="Arial Narrow" pitchFamily="34" charset="0"/>
              </a:rPr>
              <a:t>Как от вечной беготни</a:t>
            </a:r>
            <a:br>
              <a:rPr lang="ru-RU" sz="2100" dirty="0">
                <a:solidFill>
                  <a:srgbClr val="002060"/>
                </a:solidFill>
                <a:effectLst/>
                <a:latin typeface="Arial Narrow" pitchFamily="34" charset="0"/>
              </a:rPr>
            </a:br>
            <a:r>
              <a:rPr lang="ru-RU" sz="2100" dirty="0">
                <a:solidFill>
                  <a:srgbClr val="002060"/>
                </a:solidFill>
                <a:effectLst/>
                <a:latin typeface="Arial Narrow" pitchFamily="34" charset="0"/>
              </a:rPr>
              <a:t>Не устанут дети?</a:t>
            </a:r>
            <a:br>
              <a:rPr lang="ru-RU" sz="2100" dirty="0">
                <a:solidFill>
                  <a:srgbClr val="002060"/>
                </a:solidFill>
                <a:effectLst/>
                <a:latin typeface="Arial Narrow" pitchFamily="34" charset="0"/>
              </a:rPr>
            </a:br>
            <a:r>
              <a:rPr lang="ru-RU" sz="2100" dirty="0">
                <a:solidFill>
                  <a:srgbClr val="002060"/>
                </a:solidFill>
                <a:effectLst/>
                <a:latin typeface="Arial Narrow" pitchFamily="34" charset="0"/>
              </a:rPr>
              <a:t>А мальчишка впопыхах</a:t>
            </a:r>
            <a:br>
              <a:rPr lang="ru-RU" sz="2100" dirty="0">
                <a:solidFill>
                  <a:srgbClr val="002060"/>
                </a:solidFill>
                <a:effectLst/>
                <a:latin typeface="Arial Narrow" pitchFamily="34" charset="0"/>
              </a:rPr>
            </a:br>
            <a:r>
              <a:rPr lang="ru-RU" sz="2100" dirty="0">
                <a:solidFill>
                  <a:srgbClr val="002060"/>
                </a:solidFill>
                <a:effectLst/>
                <a:latin typeface="Arial Narrow" pitchFamily="34" charset="0"/>
              </a:rPr>
              <a:t>Говорит о старичках,</a:t>
            </a:r>
            <a:br>
              <a:rPr lang="ru-RU" sz="2100" dirty="0">
                <a:solidFill>
                  <a:srgbClr val="002060"/>
                </a:solidFill>
                <a:effectLst/>
                <a:latin typeface="Arial Narrow" pitchFamily="34" charset="0"/>
              </a:rPr>
            </a:br>
            <a:r>
              <a:rPr lang="ru-RU" sz="2100" dirty="0">
                <a:solidFill>
                  <a:srgbClr val="002060"/>
                </a:solidFill>
                <a:effectLst/>
                <a:latin typeface="Arial Narrow" pitchFamily="34" charset="0"/>
              </a:rPr>
              <a:t>Бегая по саду:</a:t>
            </a:r>
            <a:br>
              <a:rPr lang="ru-RU" sz="2100" dirty="0">
                <a:solidFill>
                  <a:srgbClr val="002060"/>
                </a:solidFill>
                <a:effectLst/>
                <a:latin typeface="Arial Narrow" pitchFamily="34" charset="0"/>
              </a:rPr>
            </a:br>
            <a:r>
              <a:rPr lang="ru-RU" sz="2100" dirty="0">
                <a:solidFill>
                  <a:srgbClr val="002060"/>
                </a:solidFill>
                <a:effectLst/>
                <a:latin typeface="Arial Narrow" pitchFamily="34" charset="0"/>
              </a:rPr>
              <a:t>Как они не устают?</a:t>
            </a:r>
            <a:br>
              <a:rPr lang="ru-RU" sz="2100" dirty="0">
                <a:solidFill>
                  <a:srgbClr val="002060"/>
                </a:solidFill>
                <a:effectLst/>
                <a:latin typeface="Arial Narrow" pitchFamily="34" charset="0"/>
              </a:rPr>
            </a:br>
            <a:r>
              <a:rPr lang="ru-RU" sz="2100" dirty="0">
                <a:solidFill>
                  <a:srgbClr val="002060"/>
                </a:solidFill>
                <a:effectLst/>
                <a:latin typeface="Arial Narrow" pitchFamily="34" charset="0"/>
              </a:rPr>
              <a:t>       </a:t>
            </a:r>
            <a:r>
              <a:rPr lang="ru-RU" sz="2100" dirty="0" smtClean="0">
                <a:solidFill>
                  <a:srgbClr val="002060"/>
                </a:solidFill>
                <a:effectLst/>
                <a:latin typeface="Arial Narrow" pitchFamily="34" charset="0"/>
              </a:rPr>
              <a:t>Я </a:t>
            </a:r>
            <a:r>
              <a:rPr lang="ru-RU" sz="2100" dirty="0">
                <a:solidFill>
                  <a:srgbClr val="002060"/>
                </a:solidFill>
                <a:effectLst/>
                <a:latin typeface="Arial Narrow" pitchFamily="34" charset="0"/>
              </a:rPr>
              <a:t>устану в пять минут, </a:t>
            </a:r>
            <a:br>
              <a:rPr lang="ru-RU" sz="2100" dirty="0">
                <a:solidFill>
                  <a:srgbClr val="002060"/>
                </a:solidFill>
                <a:effectLst/>
                <a:latin typeface="Arial Narrow" pitchFamily="34" charset="0"/>
              </a:rPr>
            </a:br>
            <a:r>
              <a:rPr lang="ru-RU" sz="2100" dirty="0">
                <a:solidFill>
                  <a:srgbClr val="002060"/>
                </a:solidFill>
                <a:effectLst/>
                <a:latin typeface="Arial Narrow" pitchFamily="34" charset="0"/>
              </a:rPr>
              <a:t>                         если я присяду.</a:t>
            </a:r>
            <a:r>
              <a:rPr lang="ru-RU" sz="2100" dirty="0">
                <a:effectLst/>
                <a:latin typeface="Arial Narrow" pitchFamily="34" charset="0"/>
              </a:rPr>
              <a:t/>
            </a:r>
            <a:br>
              <a:rPr lang="ru-RU" sz="2100" dirty="0">
                <a:effectLst/>
                <a:latin typeface="Arial Narrow" pitchFamily="34" charset="0"/>
              </a:rPr>
            </a:br>
            <a:endParaRPr lang="ru-RU" sz="21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09857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" r="660"/>
          <a:stretch>
            <a:fillRect/>
          </a:stretch>
        </p:blipFill>
        <p:spPr>
          <a:xfrm>
            <a:off x="4708784" y="963161"/>
            <a:ext cx="4417305" cy="3438128"/>
          </a:xfrm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251520" y="476672"/>
            <a:ext cx="4680520" cy="417646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4000" b="1" dirty="0" smtClean="0">
              <a:solidFill>
                <a:schemeClr val="accent1"/>
              </a:solidFill>
              <a:latin typeface="Arial Narrow" pitchFamily="34" charset="0"/>
            </a:endParaRPr>
          </a:p>
          <a:p>
            <a:pPr marL="0" indent="0">
              <a:buNone/>
            </a:pPr>
            <a:endParaRPr lang="ru-RU" sz="4000" b="1" dirty="0">
              <a:solidFill>
                <a:schemeClr val="accent1"/>
              </a:solidFill>
              <a:latin typeface="Arial Narrow" pitchFamily="34" charset="0"/>
            </a:endParaRPr>
          </a:p>
          <a:p>
            <a:pPr marL="0" indent="0">
              <a:buNone/>
            </a:pPr>
            <a:endParaRPr lang="ru-RU" sz="4000" b="1" dirty="0" smtClean="0">
              <a:solidFill>
                <a:schemeClr val="accent1"/>
              </a:solidFill>
              <a:latin typeface="Arial Narrow" pitchFamily="34" charset="0"/>
            </a:endParaRPr>
          </a:p>
          <a:p>
            <a:pPr marL="0" indent="0">
              <a:buNone/>
            </a:pPr>
            <a:endParaRPr lang="ru-RU" sz="4000" b="1" dirty="0">
              <a:solidFill>
                <a:schemeClr val="accent1"/>
              </a:solidFill>
              <a:latin typeface="Arial Narrow" pitchFamily="34" charset="0"/>
            </a:endParaRPr>
          </a:p>
          <a:p>
            <a:pPr marL="0" indent="0">
              <a:buNone/>
            </a:pPr>
            <a:r>
              <a:rPr lang="ru-RU" sz="3600" b="1" dirty="0" smtClean="0">
                <a:solidFill>
                  <a:schemeClr val="accent1"/>
                </a:solidFill>
                <a:latin typeface="Arial Narrow" pitchFamily="34" charset="0"/>
              </a:rPr>
              <a:t>Е.А</a:t>
            </a:r>
            <a:r>
              <a:rPr lang="ru-RU" sz="3600" b="1" dirty="0">
                <a:solidFill>
                  <a:schemeClr val="accent1"/>
                </a:solidFill>
                <a:latin typeface="Arial Narrow" pitchFamily="34" charset="0"/>
              </a:rPr>
              <a:t>. Аркин </a:t>
            </a:r>
            <a:endParaRPr lang="ru-RU" sz="3600" b="1" dirty="0" smtClean="0">
              <a:solidFill>
                <a:schemeClr val="accent1"/>
              </a:solidFill>
              <a:latin typeface="Arial Narrow" pitchFamily="34" charset="0"/>
            </a:endParaRPr>
          </a:p>
          <a:p>
            <a:pPr marL="0" indent="0">
              <a:buNone/>
            </a:pPr>
            <a:r>
              <a:rPr lang="ru-RU" sz="3600" b="1" dirty="0" smtClean="0">
                <a:solidFill>
                  <a:schemeClr val="accent1"/>
                </a:solidFill>
                <a:latin typeface="Arial Narrow" pitchFamily="34" charset="0"/>
              </a:rPr>
              <a:t>считал </a:t>
            </a:r>
            <a:r>
              <a:rPr lang="ru-RU" sz="3600" b="1" dirty="0">
                <a:solidFill>
                  <a:schemeClr val="accent1"/>
                </a:solidFill>
                <a:latin typeface="Arial Narrow" pitchFamily="34" charset="0"/>
              </a:rPr>
              <a:t>высокую подвижность ребенка – дошкольника </a:t>
            </a:r>
            <a:endParaRPr lang="ru-RU" sz="3600" b="1" dirty="0" smtClean="0">
              <a:solidFill>
                <a:schemeClr val="accent1"/>
              </a:solidFill>
              <a:latin typeface="Arial Narrow" pitchFamily="34" charset="0"/>
            </a:endParaRPr>
          </a:p>
          <a:p>
            <a:pPr marL="0" indent="0">
              <a:buNone/>
            </a:pPr>
            <a:r>
              <a:rPr lang="ru-RU" sz="3600" b="1" dirty="0" smtClean="0">
                <a:solidFill>
                  <a:schemeClr val="accent1"/>
                </a:solidFill>
                <a:latin typeface="Arial Narrow" pitchFamily="34" charset="0"/>
              </a:rPr>
              <a:t>«</a:t>
            </a:r>
            <a:r>
              <a:rPr lang="ru-RU" sz="3600" b="1" dirty="0">
                <a:solidFill>
                  <a:schemeClr val="accent1"/>
                </a:solidFill>
                <a:latin typeface="Arial Narrow" pitchFamily="34" charset="0"/>
              </a:rPr>
              <a:t>его естественной стихией»</a:t>
            </a:r>
            <a:r>
              <a:rPr lang="ru-RU" sz="4000" dirty="0">
                <a:solidFill>
                  <a:schemeClr val="accent1"/>
                </a:solidFill>
                <a:latin typeface="Arial Narrow" pitchFamily="34" charset="0"/>
              </a:rPr>
              <a:t/>
            </a:r>
            <a:br>
              <a:rPr lang="ru-RU" sz="4000" dirty="0">
                <a:solidFill>
                  <a:schemeClr val="accent1"/>
                </a:solidFill>
                <a:latin typeface="Arial Narrow" pitchFamily="34" charset="0"/>
              </a:rPr>
            </a:br>
            <a:endParaRPr lang="ru-RU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01289"/>
            <a:ext cx="3744415" cy="234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123566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8568952" cy="1656184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endParaRPr lang="ru-RU" sz="2400" dirty="0" smtClean="0">
              <a:latin typeface="Arial Narrow" pitchFamily="34" charset="0"/>
            </a:endParaRPr>
          </a:p>
          <a:p>
            <a:pPr marL="45720" indent="0" algn="ctr">
              <a:buNone/>
            </a:pPr>
            <a:endParaRPr lang="ru-RU" sz="2400" dirty="0" smtClean="0">
              <a:latin typeface="Arial Narrow" pitchFamily="34" charset="0"/>
            </a:endParaRPr>
          </a:p>
          <a:p>
            <a:pPr marL="45720" indent="0" algn="ctr">
              <a:buNone/>
            </a:pPr>
            <a:r>
              <a:rPr lang="ru-RU" sz="2400" dirty="0">
                <a:latin typeface="Arial Narrow" pitchFamily="34" charset="0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844824"/>
            <a:ext cx="1728632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9" y="2105129"/>
            <a:ext cx="3415952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243" y="4653136"/>
            <a:ext cx="3384376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260648"/>
            <a:ext cx="86409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1"/>
                </a:solidFill>
                <a:latin typeface="Arial Narrow" pitchFamily="34" charset="0"/>
              </a:rPr>
              <a:t>Развивающая </a:t>
            </a:r>
            <a:endParaRPr lang="ru-RU" sz="4000" b="1" dirty="0" smtClean="0">
              <a:solidFill>
                <a:schemeClr val="accent1"/>
              </a:solidFill>
              <a:latin typeface="Arial Narrow" pitchFamily="34" charset="0"/>
            </a:endParaRPr>
          </a:p>
          <a:p>
            <a:pPr algn="ctr"/>
            <a:r>
              <a:rPr lang="ru-RU" sz="4000" b="1" dirty="0" smtClean="0">
                <a:solidFill>
                  <a:schemeClr val="accent1"/>
                </a:solidFill>
                <a:latin typeface="Arial Narrow" pitchFamily="34" charset="0"/>
              </a:rPr>
              <a:t>предметно-пространственная </a:t>
            </a:r>
            <a:r>
              <a:rPr lang="ru-RU" sz="4000" b="1" dirty="0">
                <a:solidFill>
                  <a:schemeClr val="accent1"/>
                </a:solidFill>
                <a:latin typeface="Arial Narrow" pitchFamily="34" charset="0"/>
              </a:rPr>
              <a:t>среда</a:t>
            </a:r>
            <a:br>
              <a:rPr lang="ru-RU" sz="4000" b="1" dirty="0">
                <a:solidFill>
                  <a:schemeClr val="accent1"/>
                </a:solidFill>
                <a:latin typeface="Arial Narrow" pitchFamily="34" charset="0"/>
              </a:rPr>
            </a:br>
            <a:r>
              <a:rPr lang="ru-RU" sz="4000" dirty="0">
                <a:solidFill>
                  <a:schemeClr val="accent1"/>
                </a:solidFill>
                <a:latin typeface="Arial Narrow" pitchFamily="34" charset="0"/>
              </a:rPr>
              <a:t>                                          Рисунки на полу</a:t>
            </a:r>
            <a:r>
              <a:rPr lang="ru-RU" sz="4000" dirty="0">
                <a:latin typeface="Arial Narrow" pitchFamily="34" charset="0"/>
              </a:rPr>
              <a:t/>
            </a:r>
            <a:br>
              <a:rPr lang="ru-RU" sz="4000" dirty="0">
                <a:latin typeface="Arial Narrow" pitchFamily="34" charset="0"/>
              </a:rPr>
            </a:br>
            <a:endParaRPr lang="ru-RU" sz="40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104256"/>
            <a:ext cx="3203848" cy="325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1" y="4327798"/>
            <a:ext cx="3121025" cy="234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206317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395536" y="188640"/>
            <a:ext cx="8424936" cy="18722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chemeClr val="accent1"/>
                </a:solidFill>
                <a:latin typeface="Arial Narrow" pitchFamily="34" charset="0"/>
              </a:rPr>
              <a:t>Развивающая </a:t>
            </a:r>
            <a:endParaRPr lang="ru-RU" sz="4000" b="1" dirty="0" smtClean="0">
              <a:solidFill>
                <a:schemeClr val="accent1"/>
              </a:solidFill>
              <a:latin typeface="Arial Narrow" pitchFamily="34" charset="0"/>
            </a:endParaRPr>
          </a:p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1"/>
                </a:solidFill>
                <a:latin typeface="Arial Narrow" pitchFamily="34" charset="0"/>
              </a:rPr>
              <a:t>предметно-пространственная </a:t>
            </a:r>
            <a:r>
              <a:rPr lang="ru-RU" sz="4000" b="1" dirty="0">
                <a:solidFill>
                  <a:schemeClr val="accent1"/>
                </a:solidFill>
                <a:latin typeface="Arial Narrow" pitchFamily="34" charset="0"/>
              </a:rPr>
              <a:t>среда</a:t>
            </a:r>
            <a:br>
              <a:rPr lang="ru-RU" sz="4000" b="1" dirty="0">
                <a:solidFill>
                  <a:schemeClr val="accent1"/>
                </a:solidFill>
                <a:latin typeface="Arial Narrow" pitchFamily="34" charset="0"/>
              </a:rPr>
            </a:br>
            <a:r>
              <a:rPr lang="ru-RU" sz="4400" dirty="0" smtClean="0">
                <a:solidFill>
                  <a:schemeClr val="accent1"/>
                </a:solidFill>
                <a:latin typeface="Arial Narrow" pitchFamily="34" charset="0"/>
              </a:rPr>
              <a:t>Лента-гусеница</a:t>
            </a:r>
            <a:endParaRPr lang="ru-RU" sz="4400" dirty="0">
              <a:solidFill>
                <a:schemeClr val="accent1"/>
              </a:solidFill>
              <a:latin typeface="Arial Narrow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20888"/>
            <a:ext cx="4248472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71600" y="5301209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>
                <a:solidFill>
                  <a:schemeClr val="tx2"/>
                </a:solidFill>
              </a:rPr>
              <a:t>«Стопа </a:t>
            </a:r>
            <a:r>
              <a:rPr lang="ru-RU" dirty="0">
                <a:solidFill>
                  <a:schemeClr val="tx2"/>
                </a:solidFill>
              </a:rPr>
              <a:t>– это фундамент, на котором стоит здание – наше тело» - </a:t>
            </a:r>
            <a:endParaRPr lang="ru-RU" dirty="0" smtClean="0">
              <a:solidFill>
                <a:schemeClr val="tx2"/>
              </a:solidFill>
            </a:endParaRPr>
          </a:p>
          <a:p>
            <a:pPr algn="ctr"/>
            <a:r>
              <a:rPr lang="ru-RU" dirty="0" smtClean="0">
                <a:solidFill>
                  <a:schemeClr val="tx2"/>
                </a:solidFill>
              </a:rPr>
              <a:t>утверждал Гиппократ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32747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0" y="260649"/>
            <a:ext cx="9036496" cy="1152128"/>
          </a:xfrm>
        </p:spPr>
        <p:txBody>
          <a:bodyPr>
            <a:normAutofit fontScale="25000" lnSpcReduction="20000"/>
          </a:bodyPr>
          <a:lstStyle/>
          <a:p>
            <a:pPr marL="45720" indent="0" algn="ctr">
              <a:buNone/>
            </a:pPr>
            <a:r>
              <a:rPr lang="ru-RU" sz="16000" b="1" dirty="0" smtClean="0">
                <a:solidFill>
                  <a:schemeClr val="accent1"/>
                </a:solidFill>
                <a:latin typeface="Arial Narrow" pitchFamily="34" charset="0"/>
              </a:rPr>
              <a:t>Развивающая </a:t>
            </a:r>
          </a:p>
          <a:p>
            <a:pPr marL="45720" indent="0" algn="ctr">
              <a:buNone/>
            </a:pPr>
            <a:r>
              <a:rPr lang="ru-RU" sz="16000" b="1" dirty="0" smtClean="0">
                <a:solidFill>
                  <a:schemeClr val="accent1"/>
                </a:solidFill>
                <a:latin typeface="Arial Narrow" pitchFamily="34" charset="0"/>
              </a:rPr>
              <a:t>предметно-пространственная </a:t>
            </a:r>
            <a:r>
              <a:rPr lang="ru-RU" sz="16000" b="1" dirty="0">
                <a:solidFill>
                  <a:schemeClr val="accent1"/>
                </a:solidFill>
                <a:latin typeface="Arial Narrow" pitchFamily="34" charset="0"/>
              </a:rPr>
              <a:t>среда </a:t>
            </a:r>
            <a:endParaRPr lang="ru-RU" sz="16000" b="1" dirty="0" smtClean="0">
              <a:solidFill>
                <a:schemeClr val="accent1"/>
              </a:solidFill>
              <a:latin typeface="Arial Narrow" pitchFamily="34" charset="0"/>
            </a:endParaRPr>
          </a:p>
          <a:p>
            <a:pPr marL="45720" indent="0" algn="ctr">
              <a:buNone/>
            </a:pPr>
            <a:r>
              <a:rPr lang="ru-RU" sz="16000" dirty="0" smtClean="0">
                <a:solidFill>
                  <a:schemeClr val="accent1"/>
                </a:solidFill>
                <a:latin typeface="Arial Narrow" pitchFamily="34" charset="0"/>
              </a:rPr>
              <a:t>многофункциональность нестандартного оборудования</a:t>
            </a:r>
          </a:p>
          <a:p>
            <a:pPr marL="45720" indent="0" algn="ctr">
              <a:buNone/>
            </a:pPr>
            <a:endParaRPr lang="ru-RU" sz="16000" dirty="0">
              <a:solidFill>
                <a:schemeClr val="accent1"/>
              </a:solidFill>
              <a:latin typeface="Arial Narrow" pitchFamily="34" charset="0"/>
            </a:endParaRPr>
          </a:p>
          <a:p>
            <a:pPr marL="45720" indent="0" algn="ctr">
              <a:buNone/>
            </a:pPr>
            <a:endParaRPr lang="ru-RU" sz="16000" dirty="0" smtClean="0">
              <a:solidFill>
                <a:schemeClr val="accent1"/>
              </a:solidFill>
              <a:latin typeface="Arial Narrow" pitchFamily="34" charset="0"/>
            </a:endParaRPr>
          </a:p>
          <a:p>
            <a:pPr marL="45720" indent="0" algn="ctr">
              <a:buNone/>
            </a:pPr>
            <a:endParaRPr lang="ru-RU" sz="16000" dirty="0">
              <a:solidFill>
                <a:schemeClr val="accent1"/>
              </a:solidFill>
              <a:latin typeface="Arial Narrow" pitchFamily="34" charset="0"/>
            </a:endParaRPr>
          </a:p>
          <a:p>
            <a:pPr marL="45720" indent="0" algn="ctr">
              <a:buNone/>
            </a:pPr>
            <a:endParaRPr lang="ru-RU" sz="16000" dirty="0">
              <a:solidFill>
                <a:schemeClr val="accent1"/>
              </a:solidFill>
              <a:latin typeface="Arial Narrow" pitchFamily="34" charset="0"/>
            </a:endParaRP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92896"/>
            <a:ext cx="3121025" cy="234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489229"/>
            <a:ext cx="3121025" cy="234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513896"/>
            <a:ext cx="3121025" cy="234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777051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097" y="1556792"/>
            <a:ext cx="4045780" cy="2549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59" y="116633"/>
            <a:ext cx="77048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1"/>
                </a:solidFill>
                <a:latin typeface="Arial Narrow" pitchFamily="34" charset="0"/>
              </a:rPr>
              <a:t>Когда стою, лежу, сижу – </a:t>
            </a:r>
            <a:br>
              <a:rPr lang="ru-RU" sz="4000" b="1" dirty="0">
                <a:solidFill>
                  <a:schemeClr val="accent1"/>
                </a:solidFill>
                <a:latin typeface="Arial Narrow" pitchFamily="34" charset="0"/>
              </a:rPr>
            </a:br>
            <a:r>
              <a:rPr lang="ru-RU" sz="4000" b="1" dirty="0">
                <a:solidFill>
                  <a:schemeClr val="accent1"/>
                </a:solidFill>
                <a:latin typeface="Arial Narrow" pitchFamily="34" charset="0"/>
              </a:rPr>
              <a:t>за позвоночником слежу </a:t>
            </a:r>
            <a:endParaRPr lang="ru-RU" sz="4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22611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136903" cy="5182512"/>
          </a:xfrm>
        </p:spPr>
        <p:txBody>
          <a:bodyPr/>
          <a:lstStyle/>
          <a:p>
            <a:pPr marL="0" indent="0" algn="just">
              <a:buNone/>
            </a:pPr>
            <a:r>
              <a:rPr lang="ru-RU" sz="4000" dirty="0" smtClean="0">
                <a:solidFill>
                  <a:schemeClr val="accent1"/>
                </a:solidFill>
                <a:effectLst/>
                <a:latin typeface="Arial Narrow" pitchFamily="34" charset="0"/>
              </a:rPr>
              <a:t>«Взрослым кажется, что дети не заботятся о своем здоровье… Нет. Детям совершенно так же, как и взрослым, хочется быть здоровыми и сильными, только дети не знают, что для этого надо делать. Объясни им, и они будут беречься».</a:t>
            </a:r>
            <a:br>
              <a:rPr lang="ru-RU" sz="4000" dirty="0" smtClean="0">
                <a:solidFill>
                  <a:schemeClr val="accent1"/>
                </a:solidFill>
                <a:effectLst/>
                <a:latin typeface="Arial Narrow" pitchFamily="34" charset="0"/>
              </a:rPr>
            </a:br>
            <a:r>
              <a:rPr lang="ru-RU" sz="4000" dirty="0" smtClean="0">
                <a:solidFill>
                  <a:schemeClr val="accent1"/>
                </a:solidFill>
                <a:effectLst/>
                <a:latin typeface="Arial Narrow" pitchFamily="34" charset="0"/>
              </a:rPr>
              <a:t/>
            </a:r>
            <a:br>
              <a:rPr lang="ru-RU" sz="4000" dirty="0" smtClean="0">
                <a:solidFill>
                  <a:schemeClr val="accent1"/>
                </a:solidFill>
                <a:effectLst/>
                <a:latin typeface="Arial Narrow" pitchFamily="34" charset="0"/>
              </a:rPr>
            </a:br>
            <a:r>
              <a:rPr lang="ru-RU" sz="4000" dirty="0" smtClean="0">
                <a:solidFill>
                  <a:schemeClr val="accent1"/>
                </a:solidFill>
                <a:effectLst/>
              </a:rPr>
              <a:t/>
            </a:r>
            <a:br>
              <a:rPr lang="ru-RU" sz="4000" dirty="0" smtClean="0">
                <a:solidFill>
                  <a:schemeClr val="accent1"/>
                </a:solidFill>
                <a:effectLst/>
              </a:rPr>
            </a:br>
            <a:r>
              <a:rPr lang="ru-RU" sz="4000" dirty="0" err="1" smtClean="0">
                <a:solidFill>
                  <a:schemeClr val="accent1"/>
                </a:solidFill>
                <a:effectLst/>
                <a:latin typeface="Arial Narrow" pitchFamily="34" charset="0"/>
              </a:rPr>
              <a:t>Януш</a:t>
            </a:r>
            <a:r>
              <a:rPr lang="ru-RU" sz="4000" dirty="0" smtClean="0">
                <a:solidFill>
                  <a:schemeClr val="accent1"/>
                </a:solidFill>
                <a:effectLst/>
                <a:latin typeface="Arial Narrow" pitchFamily="34" charset="0"/>
              </a:rPr>
              <a:t> Корчак </a:t>
            </a:r>
            <a:endParaRPr lang="ru-RU" sz="4000" dirty="0">
              <a:solidFill>
                <a:schemeClr val="accent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14647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337</TotalTime>
  <Words>113</Words>
  <Application>Microsoft Office PowerPoint</Application>
  <PresentationFormat>Экран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Развивающая предметно-пространственная среда для двигательной активности воспитанников в  физкультурном зале и в группах </vt:lpstr>
      <vt:lpstr>              О высокой подвижности детей с тонким юмором пишет  А. Барто в стихотворении «Кому – что»:  Старички сидят в тени Час, другой и третий. Удивляются они: Как от вечной беготни Не устанут дети? А мальчишка впопыхах Говорит о старичках, Бегая по саду: Как они не устают?        Я устану в пять минут,                           если я присяду.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«Взрослым кажется, что дети не заботятся о своем здоровье… Нет. Детям совершенно так же, как и взрослым, хочется быть здоровыми и сильными, только дети не знают, что для этого надо делать. Объясни им, и они будут беречься».   Януш Корчак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Нестандартное оборудование для двигательной активности детей </dc:title>
  <cp:lastModifiedBy>admin</cp:lastModifiedBy>
  <cp:revision>41</cp:revision>
  <dcterms:modified xsi:type="dcterms:W3CDTF">2022-06-22T10:30:44Z</dcterms:modified>
</cp:coreProperties>
</file>