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59" r:id="rId4"/>
    <p:sldId id="260" r:id="rId5"/>
    <p:sldId id="256" r:id="rId6"/>
    <p:sldId id="257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29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BA233-71EE-426F-AA18-B35A3CD5FC6A}" type="datetimeFigureOut">
              <a:rPr lang="ru-RU" smtClean="0"/>
              <a:pPr/>
              <a:t>03.11.2021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D4AF8C-6C98-4CC7-ACA0-A9C7267E1A7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1" y="2420888"/>
            <a:ext cx="8640960" cy="1643074"/>
          </a:xfrm>
        </p:spPr>
        <p:txBody>
          <a:bodyPr>
            <a:normAutofit fontScale="90000"/>
          </a:bodyPr>
          <a:lstStyle/>
          <a:p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Уважаемые </a:t>
            </a:r>
            <a:r>
              <a:rPr lang="ru-RU" sz="27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родители, мы представляем </a:t>
            </a:r>
            <a:r>
              <a:rPr lang="ru-RU" sz="27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Вашему вниманию презентацию </a:t>
            </a:r>
            <a:r>
              <a:rPr lang="ru-RU" sz="27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7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тему: </a:t>
            </a:r>
            <a:br>
              <a:rPr lang="ru-RU" sz="27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spc="-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dirty="0" smtClean="0">
                <a:solidFill>
                  <a:srgbClr val="C00000"/>
                </a:solidFill>
              </a:rPr>
              <a:t>ОРГАНИЗАЦИЯ  </a:t>
            </a:r>
            <a:r>
              <a:rPr lang="ru-RU" sz="3600" b="1" dirty="0">
                <a:solidFill>
                  <a:srgbClr val="C00000"/>
                </a:solidFill>
              </a:rPr>
              <a:t>РАБОТЫ С ВОСПИТАННИКАМИ НА МЕТЕОПЛОЩАДКЕ 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«У ПРИРОДЫ НЕТ ПЛОХОЙ ПОГОДЫ!» </a:t>
            </a:r>
            <a:r>
              <a:rPr lang="ru-RU" sz="3600" b="1" dirty="0" smtClean="0">
                <a:solidFill>
                  <a:srgbClr val="C00000"/>
                </a:solidFill>
              </a:rPr>
              <a:t/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Желаем </a:t>
            </a:r>
            <a: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верить, что этот материал будет </a:t>
            </a:r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интересен и полезен </a:t>
            </a:r>
            <a:r>
              <a:rPr lang="ru-RU" sz="3100" b="1" spc="-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вам</a:t>
            </a:r>
            <a:r>
              <a:rPr lang="ru-RU" sz="3600" dirty="0">
                <a:solidFill>
                  <a:srgbClr val="C00000"/>
                </a:solidFill>
              </a:rPr>
              <a:t/>
            </a:r>
            <a:br>
              <a:rPr lang="ru-RU" sz="3600" dirty="0">
                <a:solidFill>
                  <a:srgbClr val="C00000"/>
                </a:solidFill>
              </a:rPr>
            </a:br>
            <a:r>
              <a:rPr lang="ru-RU" sz="3600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spc="-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365104"/>
            <a:ext cx="8079889" cy="2160240"/>
          </a:xfrm>
        </p:spPr>
        <p:txBody>
          <a:bodyPr>
            <a:normAutofit lnSpcReduction="10000"/>
          </a:bodyPr>
          <a:lstStyle/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Подготовила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воспитатель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общеразвивающей  группы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(6-7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лет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Базанова Елена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Николаевна,</a:t>
            </a:r>
          </a:p>
          <a:p>
            <a:pPr algn="r">
              <a:spcBef>
                <a:spcPts val="0"/>
              </a:spcBef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первая квалификационная категория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7" y="357166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3" y="27053"/>
            <a:ext cx="878497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МУНИЦИПАЛЬНОЕ  БЮДЖЕТНОЕ ДОШКОЛЬНОЕ ОБРАЗОВАТЕЛЬНОЕ УЧРЕЖДЕНИЕ  №83  «СОКОЛЕНОК»  города </a:t>
            </a:r>
            <a:r>
              <a:rPr lang="ru-RU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itchFamily="18" charset="0"/>
                <a:cs typeface="Arial" charset="0"/>
              </a:rPr>
              <a:t>КАЛУГИ</a:t>
            </a:r>
          </a:p>
          <a:p>
            <a:pPr algn="ctr">
              <a:lnSpc>
                <a:spcPct val="100000"/>
              </a:lnSpc>
            </a:pPr>
            <a:endParaRPr lang="ru-RU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Arial" charset="0"/>
            </a:endParaRPr>
          </a:p>
          <a:p>
            <a:pPr algn="ctr">
              <a:lnSpc>
                <a:spcPct val="100000"/>
              </a:lnSpc>
            </a:pPr>
            <a:endParaRPr lang="ru-RU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Arial" charset="0"/>
            </a:endParaRPr>
          </a:p>
          <a:p>
            <a:pPr algn="ctr">
              <a:lnSpc>
                <a:spcPct val="100000"/>
              </a:lnSpc>
            </a:pPr>
            <a:endParaRPr lang="ru-RU" b="1" spc="-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Arial" charset="0"/>
            </a:endParaRPr>
          </a:p>
          <a:p>
            <a:pPr algn="ctr">
              <a:lnSpc>
                <a:spcPct val="100000"/>
              </a:lnSpc>
            </a:pPr>
            <a:endParaRPr lang="ru-RU" b="1" spc="-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itchFamily="18" charset="0"/>
              <a:cs typeface="Arial" charset="0"/>
            </a:endParaRPr>
          </a:p>
          <a:p>
            <a:pPr algn="ctr">
              <a:lnSpc>
                <a:spcPct val="100000"/>
              </a:lnSpc>
            </a:pPr>
            <a:endParaRPr lang="ru-RU" spc="-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239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2420938"/>
            <a:ext cx="8642350" cy="1643062"/>
          </a:xfrm>
        </p:spPr>
        <p:txBody>
          <a:bodyPr>
            <a:normAutofit fontScale="90000"/>
          </a:bodyPr>
          <a:lstStyle/>
          <a:p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spc="-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spc="-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1063625" y="4365625"/>
            <a:ext cx="8080375" cy="2159000"/>
          </a:xfrm>
        </p:spPr>
        <p:txBody>
          <a:bodyPr>
            <a:normAutofit/>
          </a:bodyPr>
          <a:lstStyle/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sz="2400" b="1" dirty="0" smtClean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7" y="357166"/>
            <a:ext cx="8286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dirty="0">
              <a:solidFill>
                <a:srgbClr val="FFC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260648"/>
            <a:ext cx="8892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Люди, научившиеся опытам и наблюдениям, приобретают способность сами ставить вопросы и получать на них фактические ответы, оказываясь на более высоком умственном и нравственном уровне в сравнении с теми, кто такой школы не прошёл. </a:t>
            </a:r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b="1" i="1" dirty="0" smtClean="0">
                <a:solidFill>
                  <a:srgbClr val="002060"/>
                </a:solidFill>
              </a:rPr>
              <a:t>	</a:t>
            </a:r>
            <a:r>
              <a:rPr lang="ru-RU" b="1" i="1" smtClean="0">
                <a:solidFill>
                  <a:srgbClr val="002060"/>
                </a:solidFill>
              </a:rPr>
              <a:t>                                                                                                                     </a:t>
            </a:r>
            <a:r>
              <a:rPr lang="ru-RU" b="1" i="1" dirty="0" smtClean="0">
                <a:solidFill>
                  <a:srgbClr val="002060"/>
                </a:solidFill>
              </a:rPr>
              <a:t>К. А. Тимирязев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1844824"/>
            <a:ext cx="87484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Педагогический коллектив муниципального бюджетного дошкольного образовательного учреждения № 83 «Соколенок» города Калуги (МБДОУ № 83 «Соколенок» </a:t>
            </a:r>
            <a:r>
              <a:rPr lang="ru-RU" sz="2400" dirty="0" err="1">
                <a:solidFill>
                  <a:srgbClr val="002060"/>
                </a:solidFill>
              </a:rPr>
              <a:t>г.Калуги</a:t>
            </a:r>
            <a:r>
              <a:rPr lang="ru-RU" sz="2400" dirty="0">
                <a:solidFill>
                  <a:srgbClr val="002060"/>
                </a:solidFill>
              </a:rPr>
              <a:t>) ориентируется на активное приобретение детьми навыков экологической культуры, повышение экологической грамотности и ознакомление с профессией метеоролога.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3529" y="4293096"/>
            <a:ext cx="83918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</a:rPr>
              <a:t>Дошкольное образовательное учреждение расположила метеоплощадку </a:t>
            </a:r>
            <a:r>
              <a:rPr lang="ru-RU" sz="2400" dirty="0">
                <a:solidFill>
                  <a:srgbClr val="002060"/>
                </a:solidFill>
              </a:rPr>
              <a:t>на специально выделенной открытой территории. </a:t>
            </a:r>
            <a:r>
              <a:rPr lang="ru-RU" sz="2400" dirty="0" smtClean="0">
                <a:solidFill>
                  <a:srgbClr val="002060"/>
                </a:solidFill>
              </a:rPr>
              <a:t>Метеоплощадка </a:t>
            </a:r>
            <a:r>
              <a:rPr lang="ru-RU" sz="2400" dirty="0">
                <a:solidFill>
                  <a:srgbClr val="002060"/>
                </a:solidFill>
              </a:rPr>
              <a:t>имеет квадратную форму и с направлением сторон с севера на юг и с востока на запад.</a:t>
            </a:r>
          </a:p>
        </p:txBody>
      </p:sp>
    </p:spTree>
    <p:extLst>
      <p:ext uri="{BB962C8B-B14F-4D97-AF65-F5344CB8AC3E}">
        <p14:creationId xmlns:p14="http://schemas.microsoft.com/office/powerpoint/2010/main" val="108131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Наша </a:t>
            </a:r>
            <a:r>
              <a:rPr lang="ru-RU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метеоплощадка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IMG_036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71472" y="1214422"/>
            <a:ext cx="8072493" cy="564915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1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002060"/>
                </a:solidFill>
              </a:rPr>
              <a:t/>
            </a:r>
            <a:br>
              <a:rPr lang="ru-RU" sz="2700" b="1" dirty="0" smtClean="0">
                <a:solidFill>
                  <a:srgbClr val="002060"/>
                </a:solidFill>
              </a:rPr>
            </a:br>
            <a:r>
              <a:rPr lang="ru-RU" sz="2700" b="1" dirty="0" smtClean="0">
                <a:solidFill>
                  <a:srgbClr val="002060"/>
                </a:solidFill>
              </a:rPr>
              <a:t>Мы </a:t>
            </a:r>
            <a:r>
              <a:rPr lang="ru-RU" sz="2700" b="1" dirty="0">
                <a:solidFill>
                  <a:srgbClr val="002060"/>
                </a:solidFill>
              </a:rPr>
              <a:t>надеемся, что в ходе реализации проекта </a:t>
            </a:r>
            <a:r>
              <a:rPr lang="ru-RU" sz="2700" b="1" dirty="0" smtClean="0">
                <a:solidFill>
                  <a:srgbClr val="002060"/>
                </a:solidFill>
              </a:rPr>
              <a:t>«Метеоплощадка» у </a:t>
            </a:r>
            <a:r>
              <a:rPr lang="ru-RU" sz="2700" b="1" dirty="0">
                <a:solidFill>
                  <a:srgbClr val="002060"/>
                </a:solidFill>
              </a:rPr>
              <a:t>воспитанников повыситься уровень знаний по организации наблюдений за живой и не живой </a:t>
            </a:r>
            <a:r>
              <a:rPr lang="ru-RU" sz="2700" b="1" dirty="0" smtClean="0">
                <a:solidFill>
                  <a:srgbClr val="002060"/>
                </a:solidFill>
              </a:rPr>
              <a:t>природой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b="1" dirty="0" smtClean="0">
                <a:solidFill>
                  <a:srgbClr val="008000"/>
                </a:solidFill>
              </a:rPr>
              <a:t>Задачи</a:t>
            </a:r>
            <a:endParaRPr lang="ru-RU" b="1" dirty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060848"/>
            <a:ext cx="8472518" cy="4525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dirty="0"/>
              <a:t>Развивать у детей навыки исследовательской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деятельности.</a:t>
            </a:r>
          </a:p>
          <a:p>
            <a:pPr algn="just"/>
            <a:r>
              <a:rPr lang="ru-RU" sz="2800" dirty="0" smtClean="0"/>
              <a:t>Учить </a:t>
            </a:r>
            <a:r>
              <a:rPr lang="ru-RU" sz="2800" dirty="0"/>
              <a:t>детей прогнозировать погоду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чуткость и внимательность к миру природы.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/>
              <a:t>знакомить детей с народными </a:t>
            </a:r>
            <a:r>
              <a:rPr lang="ru-RU" sz="2800" dirty="0" smtClean="0"/>
              <a:t>приметами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Поз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накомятся с народными приметами.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Развивать чувства потребности в общении с природой, любовь к родному краю.</a:t>
            </a: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Активизировать родителей как участников педагогического процесса детского сада.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714480" y="785794"/>
            <a:ext cx="2786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Солнечные часы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572000" y="142852"/>
            <a:ext cx="24288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Ветровой рукав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786314" y="714356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Осадкомер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" name="Рисунок 23" descr="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435127" cy="6858000"/>
          </a:xfrm>
          <a:prstGeom prst="rect">
            <a:avLst/>
          </a:prstGeom>
        </p:spPr>
      </p:pic>
      <p:cxnSp>
        <p:nvCxnSpPr>
          <p:cNvPr id="7" name="Прямая со стрелкой 6"/>
          <p:cNvCxnSpPr>
            <a:stCxn id="66" idx="2"/>
          </p:cNvCxnSpPr>
          <p:nvPr/>
        </p:nvCxnSpPr>
        <p:spPr>
          <a:xfrm rot="5400000">
            <a:off x="2820429" y="70073"/>
            <a:ext cx="1824351" cy="403624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8" idx="2"/>
          </p:cNvCxnSpPr>
          <p:nvPr/>
        </p:nvCxnSpPr>
        <p:spPr>
          <a:xfrm rot="5400000">
            <a:off x="4588519" y="-483572"/>
            <a:ext cx="109839" cy="228601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000628" y="1428736"/>
            <a:ext cx="364333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Метеорологическая будка (внутри термогидрометр и барометр)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1" name="Прямая со стрелкой 30"/>
          <p:cNvCxnSpPr>
            <a:stCxn id="30" idx="2"/>
          </p:cNvCxnSpPr>
          <p:nvPr/>
        </p:nvCxnSpPr>
        <p:spPr>
          <a:xfrm rot="5400000">
            <a:off x="3910211" y="445476"/>
            <a:ext cx="359166" cy="546500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214942" y="3500438"/>
            <a:ext cx="36433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Магнитно-меловой стенд)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 стрелкой 44"/>
          <p:cNvCxnSpPr>
            <a:stCxn id="44" idx="1"/>
          </p:cNvCxnSpPr>
          <p:nvPr/>
        </p:nvCxnSpPr>
        <p:spPr>
          <a:xfrm rot="10800000">
            <a:off x="2214546" y="3714753"/>
            <a:ext cx="3000396" cy="201185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43504" y="5643578"/>
            <a:ext cx="36433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Солнечные часы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10800000">
            <a:off x="500034" y="3571876"/>
            <a:ext cx="4286280" cy="1314546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Овал 20"/>
          <p:cNvSpPr/>
          <p:nvPr/>
        </p:nvSpPr>
        <p:spPr>
          <a:xfrm>
            <a:off x="1000100" y="1000108"/>
            <a:ext cx="4429156" cy="4286280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142976" y="1142984"/>
            <a:ext cx="4429156" cy="4286280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 rot="5400000">
            <a:off x="1178695" y="1035827"/>
            <a:ext cx="4429156" cy="4357718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1285852" y="1071546"/>
            <a:ext cx="4429156" cy="4286280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Овал 48"/>
          <p:cNvSpPr/>
          <p:nvPr/>
        </p:nvSpPr>
        <p:spPr>
          <a:xfrm rot="5400000">
            <a:off x="1214414" y="1142984"/>
            <a:ext cx="4429156" cy="4286280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4786314" y="4286256"/>
            <a:ext cx="4000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Линейка для измерения толщины снежного покрова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>
            <a:stCxn id="17" idx="1"/>
          </p:cNvCxnSpPr>
          <p:nvPr/>
        </p:nvCxnSpPr>
        <p:spPr>
          <a:xfrm rot="10800000">
            <a:off x="857224" y="4429133"/>
            <a:ext cx="4286280" cy="1445279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Овал 26"/>
          <p:cNvSpPr/>
          <p:nvPr/>
        </p:nvSpPr>
        <p:spPr>
          <a:xfrm rot="5400000">
            <a:off x="1285852" y="1142984"/>
            <a:ext cx="4429156" cy="4286280"/>
          </a:xfrm>
          <a:prstGeom prst="ellipse">
            <a:avLst/>
          </a:prstGeom>
          <a:blipFill>
            <a:blip r:embed="rId8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1" grpId="0" animBg="1"/>
      <p:bldP spid="55" grpId="0" animBg="1"/>
      <p:bldP spid="10" grpId="1" animBg="1"/>
      <p:bldP spid="32" grpId="0" animBg="1"/>
      <p:bldP spid="49" grpId="0" animBg="1"/>
      <p:bldP spid="2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_035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57654" y="0"/>
            <a:ext cx="4786346" cy="689991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472" y="14285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Флюгер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>
            <a:stCxn id="3" idx="3"/>
          </p:cNvCxnSpPr>
          <p:nvPr/>
        </p:nvCxnSpPr>
        <p:spPr>
          <a:xfrm>
            <a:off x="2000232" y="373685"/>
            <a:ext cx="6643735" cy="62642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8596" y="1214422"/>
            <a:ext cx="26432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Визуализатор погоды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8" name="Прямая со стрелкой 7"/>
          <p:cNvCxnSpPr>
            <a:stCxn id="7" idx="3"/>
          </p:cNvCxnSpPr>
          <p:nvPr/>
        </p:nvCxnSpPr>
        <p:spPr>
          <a:xfrm>
            <a:off x="3071802" y="1629921"/>
            <a:ext cx="4786346" cy="12990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14282" y="3929066"/>
            <a:ext cx="221457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Ловец облаков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>
            <a:stCxn id="13" idx="3"/>
          </p:cNvCxnSpPr>
          <p:nvPr/>
        </p:nvCxnSpPr>
        <p:spPr>
          <a:xfrm flipV="1">
            <a:off x="2428860" y="3357562"/>
            <a:ext cx="5214974" cy="802337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14282" y="5357826"/>
            <a:ext cx="4143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Кормушка для птиц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 стрелкой 21"/>
          <p:cNvCxnSpPr>
            <a:stCxn id="21" idx="0"/>
          </p:cNvCxnSpPr>
          <p:nvPr/>
        </p:nvCxnSpPr>
        <p:spPr>
          <a:xfrm rot="5400000" flipH="1" flipV="1">
            <a:off x="4536274" y="964380"/>
            <a:ext cx="2143141" cy="664375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2295516"/>
            <a:ext cx="40004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Стенд «Правила использования м. площадки. Подставка для цветов и набор горшков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 стрелкой 16"/>
          <p:cNvCxnSpPr>
            <a:stCxn id="16" idx="3"/>
          </p:cNvCxnSpPr>
          <p:nvPr/>
        </p:nvCxnSpPr>
        <p:spPr>
          <a:xfrm>
            <a:off x="4000496" y="3080346"/>
            <a:ext cx="1500198" cy="42009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 rot="5400000">
            <a:off x="3679025" y="1107265"/>
            <a:ext cx="4429156" cy="4357718"/>
          </a:xfrm>
          <a:prstGeom prst="ellipse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 rot="5400000">
            <a:off x="3464711" y="1178703"/>
            <a:ext cx="4429156" cy="4357718"/>
          </a:xfrm>
          <a:prstGeom prst="ellipse">
            <a:avLst/>
          </a:prstGeom>
          <a:blipFill>
            <a:blip r:embed="rId4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 rot="5400000">
            <a:off x="3286116" y="1285860"/>
            <a:ext cx="4429156" cy="4286280"/>
          </a:xfrm>
          <a:prstGeom prst="ellipse">
            <a:avLst/>
          </a:prstGeom>
          <a:blipFill>
            <a:blip r:embed="rId5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286116" y="1000108"/>
            <a:ext cx="4429156" cy="4357718"/>
          </a:xfrm>
          <a:prstGeom prst="ellipse">
            <a:avLst/>
          </a:prstGeom>
          <a:blipFill>
            <a:blip r:embed="rId6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 rot="5400000">
            <a:off x="3536149" y="1035827"/>
            <a:ext cx="4429156" cy="4357718"/>
          </a:xfrm>
          <a:prstGeom prst="ellipse">
            <a:avLst/>
          </a:prstGeom>
          <a:blipFill>
            <a:blip r:embed="rId7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18" grpId="0" animBg="1"/>
      <p:bldP spid="5" grpId="0" animBg="1"/>
      <p:bldP spid="9" grpId="0" animBg="1"/>
      <p:bldP spid="15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71538" y="642918"/>
            <a:ext cx="735811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МБДОУ №83 «Соколенок» </a:t>
            </a:r>
            <a:endParaRPr lang="ru-RU" sz="3200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248016 г. Калуга</a:t>
            </a:r>
            <a:endParaRPr lang="ru-RU" sz="3200" spc="-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3200" b="1" spc="-1" dirty="0" smtClean="0">
                <a:solidFill>
                  <a:srgbClr val="FF0000"/>
                </a:solidFill>
                <a:latin typeface="Times New Roman" pitchFamily="18" charset="0"/>
                <a:ea typeface="DejaVu Sans"/>
                <a:cs typeface="Times New Roman" pitchFamily="18" charset="0"/>
              </a:rPr>
              <a:t>Ул. Баррикад, 142</a:t>
            </a:r>
          </a:p>
          <a:p>
            <a:pPr algn="ctr">
              <a:lnSpc>
                <a:spcPct val="100000"/>
              </a:lnSpc>
            </a:pPr>
            <a:endParaRPr lang="ru-RU" sz="3200" b="1" spc="-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139"/>
          <p:cNvPicPr/>
          <p:nvPr/>
        </p:nvPicPr>
        <p:blipFill>
          <a:blip r:embed="rId3" cstate="print"/>
          <a:stretch/>
        </p:blipFill>
        <p:spPr>
          <a:xfrm>
            <a:off x="1785918" y="2714620"/>
            <a:ext cx="5286572" cy="2928196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249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  Уважаемые родители, мы представляем Вашему вниманию презентацию на тему:   «ОРГАНИЗАЦИЯ  РАБОТЫ С ВОСПИТАННИКАМИ НА МЕТЕОПЛОЩАДКЕ  «У ПРИРОДЫ НЕТ ПЛОХОЙ ПОГОДЫ!»   Желаем верить, что этот материал будет интересен и полезен вам   </vt:lpstr>
      <vt:lpstr>    </vt:lpstr>
      <vt:lpstr>Наша метеоплощадка</vt:lpstr>
      <vt:lpstr> Мы надеемся, что в ходе реализации проекта «Метеоплощадка» у воспитанников повыситься уровень знаний по организации наблюдений за живой и не живой природой Задачи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 Windows</dc:creator>
  <cp:lastModifiedBy>admin</cp:lastModifiedBy>
  <cp:revision>49</cp:revision>
  <dcterms:created xsi:type="dcterms:W3CDTF">2021-10-27T15:50:26Z</dcterms:created>
  <dcterms:modified xsi:type="dcterms:W3CDTF">2021-11-03T06:32:48Z</dcterms:modified>
</cp:coreProperties>
</file>