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79" r:id="rId3"/>
    <p:sldId id="260" r:id="rId4"/>
    <p:sldId id="261" r:id="rId5"/>
    <p:sldId id="262" r:id="rId6"/>
    <p:sldId id="263" r:id="rId7"/>
    <p:sldId id="264" r:id="rId8"/>
    <p:sldId id="265" r:id="rId9"/>
    <p:sldId id="276" r:id="rId10"/>
    <p:sldId id="266" r:id="rId11"/>
    <p:sldId id="268" r:id="rId12"/>
    <p:sldId id="277" r:id="rId13"/>
    <p:sldId id="27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E49AA-4C79-4C5F-84C6-727B601A0ADB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187F5-7FF3-4BA1-B3D1-507493B2C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460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1E1-A7F9-4439-BB2A-14D3D0A1EBE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62D2-7011-4D2F-B961-E8506BC0A3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261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1E1-A7F9-4439-BB2A-14D3D0A1EBE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62D2-7011-4D2F-B961-E8506BC0A3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137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1E1-A7F9-4439-BB2A-14D3D0A1EBE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62D2-7011-4D2F-B961-E8506BC0A3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5794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1E1-A7F9-4439-BB2A-14D3D0A1EBE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62D2-7011-4D2F-B961-E8506BC0A3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220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1E1-A7F9-4439-BB2A-14D3D0A1EBE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62D2-7011-4D2F-B961-E8506BC0A3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4786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1E1-A7F9-4439-BB2A-14D3D0A1EBE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62D2-7011-4D2F-B961-E8506BC0A3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229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1E1-A7F9-4439-BB2A-14D3D0A1EBE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62D2-7011-4D2F-B961-E8506BC0A3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017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1E1-A7F9-4439-BB2A-14D3D0A1EBE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62D2-7011-4D2F-B961-E8506BC0A3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11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1E1-A7F9-4439-BB2A-14D3D0A1EBE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62D2-7011-4D2F-B961-E8506BC0A3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80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1E1-A7F9-4439-BB2A-14D3D0A1EBE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62D2-7011-4D2F-B961-E8506BC0A3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6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1E1-A7F9-4439-BB2A-14D3D0A1EBE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62D2-7011-4D2F-B961-E8506BC0A3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21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1E1-A7F9-4439-BB2A-14D3D0A1EBE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62D2-7011-4D2F-B961-E8506BC0A3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581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1E1-A7F9-4439-BB2A-14D3D0A1EBE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62D2-7011-4D2F-B961-E8506BC0A3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25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1E1-A7F9-4439-BB2A-14D3D0A1EBE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62D2-7011-4D2F-B961-E8506BC0A3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98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1E1-A7F9-4439-BB2A-14D3D0A1EBE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62D2-7011-4D2F-B961-E8506BC0A3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43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1E1-A7F9-4439-BB2A-14D3D0A1EBE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62D2-7011-4D2F-B961-E8506BC0A3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53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411E1-A7F9-4439-BB2A-14D3D0A1EBE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C7C62D2-7011-4D2F-B961-E8506BC0A3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2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3588" y="1418688"/>
            <a:ext cx="5832648" cy="54084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родители!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Вас на дистанционную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встречу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u="sng" kern="0" dirty="0" smtClean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«Экологическое </a:t>
            </a:r>
            <a:r>
              <a:rPr lang="ru-RU" sz="2800" b="1" u="sng" kern="0" dirty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воспитание детей раннего </a:t>
            </a:r>
            <a:r>
              <a:rPr lang="ru-RU" sz="2800" b="1" u="sng" kern="0" dirty="0" smtClean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возраста»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Хмара Елена Владимировна, воспитатель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2022год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32656"/>
            <a:ext cx="71642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БЮДЖЕТНОЕ ДОШКОЛЬНОЕ ОБРАЗОВАТЕЛЬНОЕ УЧРЕЖДЕНИЕ  №83  «СОКОЛЕНОК»  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КАЛУГИ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08" y="0"/>
            <a:ext cx="8748464" cy="23488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Наблюдения в природе и посильный труд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Большое значение в экологическом воспитании имеет окружавшая среда на участке детского сада. Дети в ходе конкретных наблюдений легко усваивают связи между различными природными явлениями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2886785" cy="38490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640" y="2496834"/>
            <a:ext cx="2886785" cy="38490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766" y="2492896"/>
            <a:ext cx="2888405" cy="3851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07504" y="116633"/>
            <a:ext cx="8784976" cy="25922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3500" dirty="0" smtClean="0"/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Создаем игровые, обучающие ситуации. Предлагаем сюжет взрослый берет на себя основную роль, а остальное распределяется между детьми. План по которому развивается сюжет соответствует логике решения дидактических задач. Благодаря игре ребенок усваивает новую информацию о природном мире, развивается память, восприятие мышление и речь.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0852"/>
            <a:ext cx="3003798" cy="40050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34" y="2630852"/>
            <a:ext cx="5340085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0204" y="4717008"/>
            <a:ext cx="3062789" cy="7984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«поймай рыбку»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751" y="1344644"/>
            <a:ext cx="2889779" cy="38530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9" y="735442"/>
            <a:ext cx="2880320" cy="3840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04" y="729381"/>
            <a:ext cx="2879068" cy="3838757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128751" y="5373216"/>
            <a:ext cx="3240360" cy="13911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«морские обитатели»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домино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«дикие животные»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4717008"/>
            <a:ext cx="3231975" cy="8317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«дикие животные»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6944" cy="216024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Изобразительная деятельность детей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с красками, учить рисовать методом тычка, показать, что рисовать можно ватными палочками, пробками 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0" y="2314567"/>
            <a:ext cx="2823778" cy="37650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090" y="2780928"/>
            <a:ext cx="2854113" cy="38054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247016"/>
            <a:ext cx="2880320" cy="3840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2858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Наблюдение в группе и посильный труд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время наблюдений нужно дать время на то, чтобы дети самостоятельно рассмотрели объект, потрогали. Помочь понять увиденное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43050"/>
            <a:ext cx="3705876" cy="49411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688" y="2204864"/>
            <a:ext cx="4668011" cy="350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Игры-эксперименты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kern="0" dirty="0" smtClean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«Домик из песка для черепашки»</a:t>
            </a:r>
            <a:br>
              <a:rPr lang="ru-RU" sz="2700" kern="0" dirty="0" smtClean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</a:br>
            <a:r>
              <a:rPr lang="ru-RU" sz="2700" kern="0" dirty="0" smtClean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Цель: знакомство со свойствами песка: сухой – сыплется, влажный лепится. </a:t>
            </a:r>
            <a:r>
              <a:rPr lang="ru-RU" sz="2700" kern="0" dirty="0" smtClean="0">
                <a:solidFill>
                  <a:srgbClr val="002060"/>
                </a:solidFill>
                <a:latin typeface="Times New Roman" pitchFamily="18"/>
                <a:cs typeface="Arial"/>
              </a:rPr>
              <a:t/>
            </a:r>
            <a:br>
              <a:rPr lang="ru-RU" sz="2700" kern="0" dirty="0" smtClean="0">
                <a:solidFill>
                  <a:srgbClr val="002060"/>
                </a:solidFill>
                <a:latin typeface="Times New Roman" pitchFamily="18"/>
                <a:cs typeface="Arial"/>
              </a:rPr>
            </a:br>
            <a:r>
              <a:rPr lang="ru-RU" sz="2700" kern="0" dirty="0" smtClean="0">
                <a:solidFill>
                  <a:srgbClr val="002060"/>
                </a:solidFill>
                <a:latin typeface="Times New Roman" pitchFamily="18"/>
                <a:cs typeface="Arial"/>
              </a:rPr>
              <a:t>«Варим суп и кашу из гороха и фасоли»</a:t>
            </a:r>
            <a:br>
              <a:rPr lang="ru-RU" sz="2700" kern="0" dirty="0" smtClean="0">
                <a:solidFill>
                  <a:srgbClr val="002060"/>
                </a:solidFill>
                <a:latin typeface="Times New Roman" pitchFamily="18"/>
                <a:cs typeface="Arial"/>
              </a:rPr>
            </a:br>
            <a:r>
              <a:rPr lang="ru-RU" sz="2700" kern="0" dirty="0" smtClean="0">
                <a:solidFill>
                  <a:srgbClr val="002060"/>
                </a:solidFill>
                <a:latin typeface="Times New Roman" pitchFamily="18"/>
                <a:cs typeface="Arial"/>
              </a:rPr>
              <a:t>Цель: развитие мелкой моторики и тактильной чувствительности.</a:t>
            </a:r>
            <a:r>
              <a:rPr lang="ru-RU" sz="3100" b="1" i="1" kern="0" dirty="0" smtClean="0">
                <a:solidFill>
                  <a:srgbClr val="002060"/>
                </a:solidFill>
                <a:latin typeface="Times New Roman" pitchFamily="18"/>
                <a:cs typeface="Arial"/>
              </a:rPr>
              <a:t/>
            </a:r>
            <a:br>
              <a:rPr lang="ru-RU" sz="3100" b="1" i="1" kern="0" dirty="0" smtClean="0">
                <a:solidFill>
                  <a:srgbClr val="002060"/>
                </a:solidFill>
                <a:latin typeface="Times New Roman" pitchFamily="18"/>
                <a:cs typeface="Arial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08920"/>
            <a:ext cx="5040560" cy="37804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428579"/>
            <a:ext cx="3255826" cy="4341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68" y="18601"/>
            <a:ext cx="9144000" cy="2146250"/>
          </a:xfrm>
        </p:spPr>
        <p:txBody>
          <a:bodyPr>
            <a:noAutofit/>
          </a:bodyPr>
          <a:lstStyle/>
          <a:p>
            <a:r>
              <a:rPr lang="ru-RU" sz="2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«Теплый – холодный», «Куда исчез снеговик», «Льдинка»</a:t>
            </a:r>
            <a:br>
              <a:rPr lang="ru-RU" sz="2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знакомство со  свойствами воды: прозрачная, теплая, холодная. Показать детям, что в теплой воде льдинка растает быстрее, а снег в теплой воде очень быстро тает.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72816"/>
            <a:ext cx="2218416" cy="2957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262" y="1656356"/>
            <a:ext cx="2393106" cy="31908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52" y="2780928"/>
            <a:ext cx="2663211" cy="35509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851" y="3717032"/>
            <a:ext cx="2286801" cy="3049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с семьей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8172400" cy="597666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ознакомление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 с работой ДОУ по экологическому воспитанию (открытые показы, презентации и т. д.)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папки-передвижки по теме «Ребёнок в мире природы»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организовать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смотр- конкурс  по теме: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«Весенние фантазии»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предложить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родителям дома провести с ребёнком поисковую деятельность экологического содержания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предложить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родителям прочитать детям художественную литературу экологического содержания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индивидуальные беседы по вопросам экологического воспитания детей раннего возраста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Самое главное привить ребенку  главные принципы жизни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гармонии с природой: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14064"/>
            <a:ext cx="7200800" cy="511256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«Не навреди».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«Познавая, не разрушай».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«Не бери у природы больше, чем тебе необходимо».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«Прежде чем сделать, ответь себе на три вопроса: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Что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хочу сделать?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Зачем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 это нужно?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Кто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что при этом приобретает, а кто и что потеряет?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«Подумай о последствиях!»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Литература:</a:t>
            </a:r>
            <a:endParaRPr lang="ru-RU" sz="5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Иванова А.И. Методика организации экологических наблюдений и экспериментов в детском саду: Пособие для работников дошкольных учреждений. –М.: ТЦ Сфера, 2004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экспериментальной деятельности дошкольников. /Под ред. Л.Н. Прохоровой. – М.: АРКТИ, 2004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Прохорова Л.Н. Организация экспериментальной деятельности дошкольников. Методические рекомендации. - М.: АРКТИ, 20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Самые маленькие в детском саду. (Из опыта работы московских педагогов) / Авт.-сост. В. Сотникова. М.: ЛИНКА-ПРЕСС, 2005.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Теплюк</a:t>
            </a: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С.Н. Занятия на прогулке с малышами: Пособие для педагогов дошкольных учреждений. Для работы с детьми 2-4 лет. – М.: Москва – Синтез, 2005.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Соломенникова</a:t>
            </a: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О.А. Занятия по формированию элементарных экологических представлений в первой младшей группе детского сада. Конспекты занятий – М.: Мозаика - Синтез, 2008.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Николаева С.Н. Юный эколог: Программа экологического воспитания дошкольников. – М.: Мозаика - Синтез, 2004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Материалы с интернет-сайтов.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О. А. </a:t>
            </a:r>
            <a:r>
              <a:rPr lang="ru-RU" sz="1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Соломенникова</a:t>
            </a: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Занятия по формированию элементарных экологических представлений в первой младшей группе детского сада. Конспекты занятий. – М.: Мозаика – Синтез, 2007.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Н. Новиковой. «Экологическое воспитание младших дошкольников». Книга для воспитателей детского сада. – М.: Мозаика – Синтез, 2000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5"/>
            <a:ext cx="7020272" cy="2290266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3200" b="1" u="sng" kern="0" dirty="0" smtClean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Повестка дня</a:t>
            </a:r>
            <a:br>
              <a:rPr lang="ru-RU" sz="3200" b="1" u="sng" kern="0" dirty="0" smtClean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</a:br>
            <a:r>
              <a:rPr lang="ru-RU" sz="2800" b="1" u="sng" kern="0" dirty="0" smtClean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ru-RU" sz="2800" b="1" u="sng" kern="0" dirty="0" smtClean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Воспитание осознанно правильного отношения детей к природе, формирования у них элементарных основ экологического сознания.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996952"/>
            <a:ext cx="8136904" cy="3705275"/>
          </a:xfrm>
        </p:spPr>
        <p:txBody>
          <a:bodyPr>
            <a:normAutofit/>
          </a:bodyPr>
          <a:lstStyle/>
          <a:p>
            <a:pPr marL="0" lvl="0" indent="0" hangingPunct="0">
              <a:spcBef>
                <a:spcPts val="0"/>
              </a:spcBef>
              <a:buSzPct val="100000"/>
              <a:buNone/>
            </a:pPr>
            <a:r>
              <a:rPr lang="ru-RU" sz="3200" b="1" u="sng" kern="0" dirty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Задачи:</a:t>
            </a:r>
          </a:p>
          <a:p>
            <a:pPr lvl="0" hangingPunct="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2800" kern="0" dirty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заложить первые элементарные представления и ориентиры в мире природы;</a:t>
            </a:r>
          </a:p>
          <a:p>
            <a:pPr lvl="0" hangingPunct="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2800" kern="0" dirty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способствовать развитию у детей познавательных и речевых умений;</a:t>
            </a:r>
          </a:p>
          <a:p>
            <a:pPr lvl="0" hangingPunct="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2800" kern="0" dirty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воспитывать у детей гуманное и эстетическое отношение к природе.</a:t>
            </a:r>
          </a:p>
        </p:txBody>
      </p:sp>
    </p:spTree>
    <p:extLst>
      <p:ext uri="{BB962C8B-B14F-4D97-AF65-F5344CB8AC3E}">
        <p14:creationId xmlns:p14="http://schemas.microsoft.com/office/powerpoint/2010/main" val="1851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60648"/>
            <a:ext cx="7344816" cy="586551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900" b="1" spc="-1" dirty="0">
                <a:solidFill>
                  <a:srgbClr val="00B050"/>
                </a:solidFill>
                <a:latin typeface="Comic Sans MS"/>
              </a:rPr>
              <a:t>СПАСИБО  ЗА В</a:t>
            </a:r>
            <a:r>
              <a:rPr lang="ru-RU" sz="3900" b="1" spc="-1" dirty="0" smtClean="0">
                <a:solidFill>
                  <a:srgbClr val="00B050"/>
                </a:solidFill>
                <a:latin typeface="Comic Sans MS"/>
              </a:rPr>
              <a:t>НИМАНИЕ</a:t>
            </a:r>
            <a:r>
              <a:rPr lang="ru-RU" sz="3900" b="1" spc="-1" dirty="0">
                <a:solidFill>
                  <a:srgbClr val="00B050"/>
                </a:solidFill>
                <a:latin typeface="Comic Sans MS"/>
              </a:rPr>
              <a:t>!</a:t>
            </a:r>
            <a:endParaRPr lang="ru-RU" sz="3900" spc="-1" dirty="0">
              <a:latin typeface="Arial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900" b="1" spc="-1" dirty="0" smtClean="0">
                <a:solidFill>
                  <a:srgbClr val="1F497D"/>
                </a:solidFill>
                <a:latin typeface="Comic Sans MS"/>
              </a:rPr>
              <a:t>Желаем </a:t>
            </a:r>
            <a:r>
              <a:rPr lang="ru-RU" sz="3900" b="1" spc="-1" dirty="0">
                <a:solidFill>
                  <a:srgbClr val="1F497D"/>
                </a:solidFill>
                <a:latin typeface="Comic Sans MS"/>
              </a:rPr>
              <a:t>нам успехов, интересных </a:t>
            </a:r>
            <a:r>
              <a:rPr lang="ru-RU" sz="3900" b="1" spc="-1" dirty="0" smtClean="0">
                <a:solidFill>
                  <a:srgbClr val="1F497D"/>
                </a:solidFill>
                <a:latin typeface="Comic Sans MS"/>
              </a:rPr>
              <a:t>открытий! </a:t>
            </a:r>
            <a:endParaRPr lang="ru-RU" sz="3900" spc="-1" dirty="0">
              <a:latin typeface="Arial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900" b="1" spc="-1" dirty="0">
                <a:solidFill>
                  <a:srgbClr val="1F497D"/>
                </a:solidFill>
                <a:latin typeface="Comic Sans MS"/>
              </a:rPr>
              <a:t>Только </a:t>
            </a:r>
            <a:r>
              <a:rPr lang="ru-RU" sz="3900" b="1" spc="-1" dirty="0" smtClean="0">
                <a:solidFill>
                  <a:srgbClr val="1F497D"/>
                </a:solidFill>
                <a:latin typeface="Comic Sans MS"/>
              </a:rPr>
              <a:t>вперёд!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900" b="1" spc="-1" dirty="0" smtClean="0">
                <a:solidFill>
                  <a:srgbClr val="1F497D"/>
                </a:solidFill>
                <a:latin typeface="Comic Sans MS"/>
              </a:rPr>
              <a:t>Вместе </a:t>
            </a:r>
            <a:r>
              <a:rPr lang="ru-RU" sz="3900" b="1" spc="-1" dirty="0">
                <a:solidFill>
                  <a:srgbClr val="1F497D"/>
                </a:solidFill>
                <a:latin typeface="Comic Sans MS"/>
              </a:rPr>
              <a:t>с </a:t>
            </a:r>
            <a:r>
              <a:rPr lang="ru-RU" sz="3900" b="1" spc="-1" dirty="0" smtClean="0">
                <a:solidFill>
                  <a:srgbClr val="1F497D"/>
                </a:solidFill>
                <a:latin typeface="Comic Sans MS"/>
              </a:rPr>
              <a:t>детьми!</a:t>
            </a:r>
            <a:endParaRPr lang="ru-RU" sz="3900" spc="-1" dirty="0">
              <a:latin typeface="Arial"/>
            </a:endParaRPr>
          </a:p>
        </p:txBody>
      </p:sp>
      <p:pic>
        <p:nvPicPr>
          <p:cNvPr id="4" name="Picture 2"/>
          <p:cNvPicPr/>
          <p:nvPr/>
        </p:nvPicPr>
        <p:blipFill>
          <a:blip r:embed="rId2"/>
          <a:stretch/>
        </p:blipFill>
        <p:spPr>
          <a:xfrm>
            <a:off x="1979712" y="4797152"/>
            <a:ext cx="3959448" cy="187148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6632"/>
            <a:ext cx="7128792" cy="659735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 по экологическому воспитанию детей,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осуществляется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через особые структурные единицы - образовательные области, которые представляют собой 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определенные направления развития и образования детей».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4016"/>
            <a:ext cx="7452320" cy="14127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«Познавательное развитие»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6792"/>
            <a:ext cx="7632848" cy="443711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Обогащать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знаниями о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природе, её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многообразии, целостности  живого организма, его потребностях, отличительных особенностях, чертах приспособления к окружающей среде, образе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16" y="548680"/>
            <a:ext cx="7740352" cy="141763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 - коммуникативное развитие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89908"/>
            <a:ext cx="7488832" cy="470338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4000" indent="0" algn="just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Выращивая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растения, ухаживая вместе с взрослыми за субъектами природы, дети на конкретном уровне усваивают моральные и нравственные ценности, учатся правилам поведения в природе, познают труд.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308304" cy="184482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область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Речевое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развитие»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08720"/>
            <a:ext cx="7416824" cy="5257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252000" indent="0">
              <a:spcBef>
                <a:spcPts val="0"/>
              </a:spcBef>
              <a:buNone/>
            </a:pP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2000" indent="0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Познавая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природу, развивать связную речь детей: обогащать и активизировать словарный запас, развивать диалоговую речь и речь доказательство, обучать составлению рассказов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68344" cy="23488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область «Художественно-эстетическое развитие»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909" y="1608384"/>
            <a:ext cx="7380312" cy="52292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художественные способности, эстетические чувства; умение замечать прекрасное, любоваться и восторгаться объектами природы, оберегать и по возможности преумножать красоту и богатства родной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природы.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60648"/>
            <a:ext cx="9144000" cy="9807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и методы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7380312" cy="5616624"/>
          </a:xfrm>
          <a:noFill/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Прогулка, целевые прогулки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Наблюдение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Эксперименты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Посильный труд в природе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тение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(слушание детьми) произведений художественной литературы и рассматривание  картинок, иллюстраций о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природе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Краткосрочные проекты</a:t>
            </a:r>
          </a:p>
          <a:p>
            <a:pPr>
              <a:buFont typeface="Wingdings" pitchFamily="2" charset="2"/>
              <a:buChar char="v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0"/>
            <a:ext cx="7416823" cy="155679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и семье следует позаботиться о создании природной развивающей среды в группе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6" y="2170550"/>
            <a:ext cx="2643758" cy="35250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38" y="2122545"/>
            <a:ext cx="2679762" cy="3573016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00808"/>
            <a:ext cx="2774122" cy="196161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627" y="4437112"/>
            <a:ext cx="2729229" cy="205041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1914</TotalTime>
  <Words>611</Words>
  <Application>Microsoft Office PowerPoint</Application>
  <PresentationFormat>Экран (4:3)</PresentationFormat>
  <Paragraphs>89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Презентация PowerPoint</vt:lpstr>
      <vt:lpstr>Повестка дня  Воспитание осознанно правильного отношения детей к природе, формирования у них элементарных основ экологического сознания.</vt:lpstr>
      <vt:lpstr>Презентация PowerPoint</vt:lpstr>
      <vt:lpstr>Образовательная область «Познавательное развитие» </vt:lpstr>
      <vt:lpstr>Образовательная область  «Социально - коммуникативное развитие» </vt:lpstr>
      <vt:lpstr> Образовательная область  «Речевое развитие»</vt:lpstr>
      <vt:lpstr> Образовательная область «Художественно-эстетическое развитие» </vt:lpstr>
      <vt:lpstr>Формы и методы</vt:lpstr>
      <vt:lpstr>В детском саду и семье следует позаботиться о создании природной развивающей среды в группе </vt:lpstr>
      <vt:lpstr>Наблюдения в природе и посильный труд Большое значение в экологическом воспитании имеет окружавшая среда на участке детского сада. Дети в ходе конкретных наблюдений легко усваивают связи между различными природными явлениями  </vt:lpstr>
      <vt:lpstr>Презентация PowerPoint</vt:lpstr>
      <vt:lpstr>Игра  «поймай рыбку»  </vt:lpstr>
      <vt:lpstr>Изобразительная деятельность детей Цель: знакомство с красками, учить рисовать методом тычка, показать, что рисовать можно ватными палочками, пробками  </vt:lpstr>
      <vt:lpstr>Наблюдение в группе и посильный труд Во время наблюдений нужно дать время на то, чтобы дети самостоятельно рассмотрели объект, потрогали. Помочь понять увиденное. </vt:lpstr>
      <vt:lpstr>                            Игры-эксперименты «Домик из песка для черепашки» Цель: знакомство со свойствами песка: сухой – сыплется, влажный лепится.  «Варим суп и кашу из гороха и фасоли» Цель: развитие мелкой моторики и тактильной чувствительности. </vt:lpstr>
      <vt:lpstr>«Теплый – холодный», «Куда исчез снеговик», «Льдинка» Цель: знакомство со  свойствами воды: прозрачная, теплая, холодная. Показать детям, что в теплой воде льдинка растает быстрее, а снег в теплой воде очень быстро тает.</vt:lpstr>
      <vt:lpstr>Взаимодействие с семьей</vt:lpstr>
      <vt:lpstr>Самое главное привить ребенку  главные принципы жизни его в гармонии с природой: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 5 «Колокольчик»</dc:title>
  <dc:creator>Ольга</dc:creator>
  <cp:lastModifiedBy>admin</cp:lastModifiedBy>
  <cp:revision>65</cp:revision>
  <dcterms:created xsi:type="dcterms:W3CDTF">2018-02-14T16:15:51Z</dcterms:created>
  <dcterms:modified xsi:type="dcterms:W3CDTF">2022-03-29T04:25:31Z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600483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