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2" r:id="rId2"/>
    <p:sldId id="258" r:id="rId3"/>
    <p:sldId id="259" r:id="rId4"/>
    <p:sldId id="260" r:id="rId5"/>
    <p:sldId id="261" r:id="rId6"/>
    <p:sldId id="257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3" r:id="rId23"/>
    <p:sldId id="280" r:id="rId24"/>
    <p:sldId id="281" r:id="rId25"/>
    <p:sldId id="278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B250-275A-4B1A-8A36-23E4905B8ED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71A4-6FBF-4037-BD6E-8002995A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7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2BD55-86AC-4F54-910D-F837FEB17F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B1B61-BD0C-4BD6-A460-349CC801CD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38550" y="1914525"/>
            <a:ext cx="4619625" cy="4143375"/>
          </a:xfrm>
          <a:custGeom>
            <a:avLst/>
            <a:gdLst/>
            <a:ahLst/>
            <a:cxnLst/>
            <a:rect l="l" t="t" r="r" b="b"/>
            <a:pathLst>
              <a:path w="4619625" h="4143375">
                <a:moveTo>
                  <a:pt x="0" y="4143375"/>
                </a:moveTo>
                <a:lnTo>
                  <a:pt x="4619625" y="4143375"/>
                </a:lnTo>
                <a:lnTo>
                  <a:pt x="4619625" y="0"/>
                </a:lnTo>
                <a:lnTo>
                  <a:pt x="0" y="0"/>
                </a:lnTo>
                <a:lnTo>
                  <a:pt x="0" y="4143375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3CB7-C402-43C4-A15C-7F5C5DA5449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9090-97B0-42D0-BF10-C46CE3CCE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447C-ABB4-4920-BB46-AC482008E56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E27A-50C4-483A-810C-1A3C1D93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8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3430" y="2703449"/>
            <a:ext cx="1421129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818" y="642821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Дистанционное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родительское собрание № 1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Вашему вниманию предлагаем повестку: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2590800"/>
            <a:ext cx="6896100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Возрастные особенности детей 6-7 лет.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Готовность ребенка к школьному обучению. Поможем детям вместе. Что должна включать подготовка к школе.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Профилактика детского дорожно-транспортного травматизма.</a:t>
            </a:r>
          </a:p>
          <a:p>
            <a:pPr algn="ctr">
              <a:lnSpc>
                <a:spcPts val="1964"/>
              </a:lnSpc>
              <a:spcBef>
                <a:spcPts val="125"/>
              </a:spcBef>
            </a:pPr>
            <a:r>
              <a:rPr lang="ru-RU"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Воспитатели </a:t>
            </a:r>
          </a:p>
          <a:p>
            <a:pPr algn="ctr">
              <a:lnSpc>
                <a:spcPts val="1964"/>
              </a:lnSpc>
              <a:spcBef>
                <a:spcPts val="125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подготовительной к школе </a:t>
            </a:r>
            <a:r>
              <a:rPr lang="ru-RU"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r>
              <a:rPr lang="ru-RU" sz="2400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№9</a:t>
            </a:r>
            <a:endParaRPr lang="ru-RU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964"/>
              </a:lnSpc>
              <a:tabLst>
                <a:tab pos="1057910" algn="l"/>
                <a:tab pos="2345055" algn="l"/>
              </a:tabLst>
            </a:pPr>
            <a:r>
              <a:rPr lang="ru-RU" sz="24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Хахаева </a:t>
            </a:r>
            <a:r>
              <a:rPr lang="ru-RU" sz="24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Ирина Геннадьевна, </a:t>
            </a:r>
          </a:p>
          <a:p>
            <a:pPr algn="ctr">
              <a:lnSpc>
                <a:spcPts val="1964"/>
              </a:lnSpc>
              <a:tabLst>
                <a:tab pos="1057910" algn="l"/>
                <a:tab pos="2345055" algn="l"/>
              </a:tabLst>
            </a:pPr>
            <a:r>
              <a:rPr lang="ru-RU" sz="24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Голованова Яна Юрьевна</a:t>
            </a:r>
            <a:endParaRPr lang="ru-RU" sz="2400" spc="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964"/>
              </a:lnSpc>
              <a:tabLst>
                <a:tab pos="1057910" algn="l"/>
                <a:tab pos="2345055" algn="l"/>
              </a:tabLst>
            </a:pPr>
            <a:r>
              <a:rPr lang="ru-RU" sz="24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2020 год</a:t>
            </a:r>
            <a:endParaRPr lang="ru-RU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r">
              <a:lnSpc>
                <a:spcPts val="1964"/>
              </a:lnSpc>
              <a:tabLst>
                <a:tab pos="1057910" algn="l"/>
                <a:tab pos="2345055" algn="l"/>
              </a:tabLst>
            </a:pPr>
            <a:r>
              <a:rPr lang="ru-RU" sz="2400" spc="10" dirty="0" smtClean="0">
                <a:solidFill>
                  <a:srgbClr val="002060"/>
                </a:solidFill>
                <a:cs typeface="Times New Roman"/>
              </a:rPr>
              <a:t>.</a:t>
            </a:r>
            <a:endParaRPr lang="ru-RU" sz="2400" dirty="0">
              <a:solidFill>
                <a:srgbClr val="002060"/>
              </a:solidFill>
              <a:cs typeface="Times New Roman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11939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МБДОУ</a:t>
            </a:r>
            <a:r>
              <a:rPr lang="ru-RU" sz="28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№83 </a:t>
            </a:r>
            <a:r>
              <a:rPr lang="ru-RU" sz="28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«Соколенок» </a:t>
            </a:r>
            <a:r>
              <a:rPr lang="ru-RU" sz="28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г. Калуги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750" y="1838325"/>
            <a:ext cx="5353050" cy="4638675"/>
          </a:xfrm>
          <a:custGeom>
            <a:avLst/>
            <a:gdLst/>
            <a:ahLst/>
            <a:cxnLst/>
            <a:rect l="l" t="t" r="r" b="b"/>
            <a:pathLst>
              <a:path w="5353050" h="4638675">
                <a:moveTo>
                  <a:pt x="0" y="4638675"/>
                </a:moveTo>
                <a:lnTo>
                  <a:pt x="5353050" y="4638675"/>
                </a:lnTo>
                <a:lnTo>
                  <a:pt x="5353050" y="0"/>
                </a:lnTo>
                <a:lnTo>
                  <a:pt x="0" y="0"/>
                </a:lnTo>
                <a:lnTo>
                  <a:pt x="0" y="4638675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8530" y="1905000"/>
            <a:ext cx="5063490" cy="44784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0350" marR="361315" indent="-47625" algn="just">
              <a:lnSpc>
                <a:spcPct val="90000"/>
              </a:lnSpc>
              <a:spcBef>
                <a:spcPts val="390"/>
              </a:spcBef>
            </a:pPr>
            <a:r>
              <a:rPr sz="2600" b="1" spc="5" dirty="0">
                <a:solidFill>
                  <a:srgbClr val="C55A11"/>
                </a:solidFill>
                <a:latin typeface="Calibri"/>
                <a:cs typeface="Calibri"/>
              </a:rPr>
              <a:t>Ребенку </a:t>
            </a:r>
            <a:r>
              <a:rPr sz="2600" b="1" spc="-15" dirty="0">
                <a:solidFill>
                  <a:srgbClr val="C55A11"/>
                </a:solidFill>
                <a:latin typeface="Calibri"/>
                <a:cs typeface="Calibri"/>
              </a:rPr>
              <a:t>важно </a:t>
            </a:r>
            <a:r>
              <a:rPr sz="2600" b="1" spc="-10" dirty="0">
                <a:solidFill>
                  <a:srgbClr val="C55A11"/>
                </a:solidFill>
                <a:latin typeface="Calibri"/>
                <a:cs typeface="Calibri"/>
              </a:rPr>
              <a:t>научиться </a:t>
            </a:r>
            <a:r>
              <a:rPr sz="2600" b="1" spc="-15" dirty="0">
                <a:solidFill>
                  <a:srgbClr val="C55A11"/>
                </a:solidFill>
                <a:latin typeface="Calibri"/>
                <a:cs typeface="Calibri"/>
              </a:rPr>
              <a:t>владеть  </a:t>
            </a:r>
            <a:r>
              <a:rPr sz="2600" b="1" dirty="0">
                <a:solidFill>
                  <a:srgbClr val="C55A11"/>
                </a:solidFill>
                <a:latin typeface="Calibri"/>
                <a:cs typeface="Calibri"/>
              </a:rPr>
              <a:t>собственными </a:t>
            </a:r>
            <a:r>
              <a:rPr sz="2600" b="1" spc="-5" dirty="0">
                <a:solidFill>
                  <a:srgbClr val="C55A11"/>
                </a:solidFill>
                <a:latin typeface="Calibri"/>
                <a:cs typeface="Calibri"/>
              </a:rPr>
              <a:t>пальчиками </a:t>
            </a:r>
            <a:r>
              <a:rPr sz="2600" b="1" dirty="0">
                <a:solidFill>
                  <a:srgbClr val="C55A11"/>
                </a:solidFill>
                <a:latin typeface="Calibri"/>
                <a:cs typeface="Calibri"/>
              </a:rPr>
              <a:t>–</a:t>
            </a:r>
            <a:r>
              <a:rPr sz="2600" b="1" spc="-9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C55A11"/>
                </a:solidFill>
                <a:latin typeface="Calibri"/>
                <a:cs typeface="Calibri"/>
              </a:rPr>
              <a:t>ведь  </a:t>
            </a:r>
            <a:r>
              <a:rPr sz="2600" b="1" dirty="0">
                <a:solidFill>
                  <a:srgbClr val="C55A11"/>
                </a:solidFill>
                <a:latin typeface="Calibri"/>
                <a:cs typeface="Calibri"/>
              </a:rPr>
              <a:t>теперь он </a:t>
            </a:r>
            <a:r>
              <a:rPr sz="2600" b="1" spc="-25" dirty="0">
                <a:solidFill>
                  <a:srgbClr val="C55A11"/>
                </a:solidFill>
                <a:latin typeface="Calibri"/>
                <a:cs typeface="Calibri"/>
              </a:rPr>
              <a:t>будет </a:t>
            </a:r>
            <a:r>
              <a:rPr sz="2600" b="1" spc="-10" dirty="0">
                <a:solidFill>
                  <a:srgbClr val="C55A11"/>
                </a:solidFill>
                <a:latin typeface="Calibri"/>
                <a:cs typeface="Calibri"/>
              </a:rPr>
              <a:t>учиться</a:t>
            </a:r>
            <a:r>
              <a:rPr sz="2600" b="1" spc="-2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C55A11"/>
                </a:solidFill>
                <a:latin typeface="Calibri"/>
                <a:cs typeface="Calibri"/>
              </a:rPr>
              <a:t>писать.</a:t>
            </a:r>
            <a:endParaRPr sz="26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Поэтому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ему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нужно</a:t>
            </a:r>
            <a:r>
              <a:rPr sz="2600" b="1" spc="-1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уметь: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правильно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держать</a:t>
            </a:r>
            <a:r>
              <a:rPr sz="26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ручку;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пользоваться</a:t>
            </a:r>
            <a:r>
              <a:rPr sz="26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ножницами;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рисовать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лепить;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ts val="2755"/>
              </a:lnSpc>
              <a:spcBef>
                <a:spcPts val="500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обводить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контуры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заштриховывать</a:t>
            </a:r>
            <a:r>
              <a:rPr lang="ru-RU" sz="26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фигуры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950" y="257175"/>
            <a:ext cx="8391525" cy="127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9825" y="0"/>
            <a:ext cx="1838325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67000" y="1943100"/>
            <a:ext cx="6019800" cy="35445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6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Желание учиться, </a:t>
            </a:r>
            <a:r>
              <a:rPr sz="3200" b="1" spc="-5" dirty="0" err="1">
                <a:solidFill>
                  <a:srgbClr val="C00000"/>
                </a:solidFill>
                <a:latin typeface="Calibri"/>
                <a:cs typeface="Calibri"/>
              </a:rPr>
              <a:t>идти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 smtClean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Calibri"/>
              </a:rPr>
              <a:t> школу</a:t>
            </a:r>
            <a:endParaRPr sz="3200" dirty="0">
              <a:latin typeface="Calibri"/>
              <a:cs typeface="Calibri"/>
            </a:endParaRPr>
          </a:p>
          <a:p>
            <a:pPr marL="260350" indent="-248285">
              <a:lnSpc>
                <a:spcPct val="100000"/>
              </a:lnSpc>
              <a:spcBef>
                <a:spcPts val="5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Стремление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узнавать</a:t>
            </a:r>
            <a:r>
              <a:rPr sz="32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новое.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315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3150" dirty="0" smtClean="0">
              <a:latin typeface="Calibri"/>
              <a:cs typeface="Calibri"/>
            </a:endParaRPr>
          </a:p>
          <a:p>
            <a:pPr marL="260350" marR="527685" indent="-248285" algn="just">
              <a:lnSpc>
                <a:spcPts val="2560"/>
              </a:lnSpc>
              <a:buSzPct val="95833"/>
              <a:buFont typeface="Wingdings"/>
              <a:buChar char=""/>
              <a:tabLst>
                <a:tab pos="260985" algn="l"/>
              </a:tabLst>
            </a:pPr>
            <a:r>
              <a:rPr sz="26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Закрепляйте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положительное 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отношение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ребенка к</a:t>
            </a:r>
            <a:r>
              <a:rPr sz="26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школе.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755"/>
              </a:lnSpc>
              <a:spcBef>
                <a:spcPts val="464"/>
              </a:spcBef>
              <a:buSzPct val="95833"/>
              <a:buFont typeface="Wingdings"/>
              <a:buChar char=""/>
              <a:tabLst>
                <a:tab pos="260985" algn="l"/>
              </a:tabLst>
            </a:pP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Никогда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запугивайте</a:t>
            </a:r>
            <a:r>
              <a:rPr sz="2600" b="1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ребенка,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755"/>
              </a:lnSpc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рассказывая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6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школе.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14325"/>
            <a:ext cx="8648700" cy="159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50" y="0"/>
            <a:ext cx="2000250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0" y="3200400"/>
            <a:ext cx="5791200" cy="304634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0350" marR="1250315" indent="-248285">
              <a:lnSpc>
                <a:spcPts val="2630"/>
              </a:lnSpc>
              <a:spcBef>
                <a:spcPts val="395"/>
              </a:spcBef>
              <a:buFont typeface="Microsoft Sans Serif"/>
              <a:buChar char="◗"/>
              <a:tabLst>
                <a:tab pos="260985" algn="l"/>
              </a:tabLst>
            </a:pPr>
            <a:endParaRPr lang="ru-RU" sz="24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1250315" indent="-248285">
              <a:lnSpc>
                <a:spcPts val="2630"/>
              </a:lnSpc>
              <a:spcBef>
                <a:spcPts val="39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dirty="0" err="1" smtClean="0">
                <a:solidFill>
                  <a:srgbClr val="002060"/>
                </a:solidFill>
                <a:latin typeface="Calibri"/>
                <a:cs typeface="Calibri"/>
              </a:rPr>
              <a:t>Играя</a:t>
            </a:r>
            <a:r>
              <a:rPr sz="2400" b="1" dirty="0" smtClean="0">
                <a:solidFill>
                  <a:srgbClr val="002060"/>
                </a:solidFill>
                <a:latin typeface="Calibri"/>
                <a:cs typeface="Calibri"/>
              </a:rPr>
              <a:t> с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ребенком</a:t>
            </a:r>
            <a:r>
              <a:rPr sz="2400" b="1" spc="-250" dirty="0" smtClean="0">
                <a:solidFill>
                  <a:srgbClr val="002060"/>
                </a:solidFill>
                <a:latin typeface="Calibri"/>
                <a:cs typeface="Calibri"/>
              </a:rPr>
              <a:t>,  </a:t>
            </a:r>
            <a:r>
              <a:rPr lang="ru-RU" sz="2400" b="1" spc="-250" dirty="0" smtClean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4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спользуйте</a:t>
            </a:r>
            <a:r>
              <a:rPr sz="24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002060"/>
                </a:solidFill>
                <a:latin typeface="Calibri"/>
                <a:cs typeface="Calibri"/>
              </a:rPr>
              <a:t>игры</a:t>
            </a:r>
            <a:r>
              <a:rPr sz="2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правилами</a:t>
            </a:r>
            <a:r>
              <a:rPr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(домино,</a:t>
            </a:r>
            <a:r>
              <a:rPr sz="2400" b="1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400" b="1" spc="25" dirty="0" smtClean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ото</a:t>
            </a:r>
            <a:r>
              <a:rPr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lang="ru-RU"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шашки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, подвижные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400" b="1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5" dirty="0" err="1" smtClean="0">
                <a:solidFill>
                  <a:srgbClr val="002060"/>
                </a:solidFill>
                <a:latin typeface="Calibri"/>
                <a:cs typeface="Calibri"/>
              </a:rPr>
              <a:t>т.</a:t>
            </a:r>
            <a:r>
              <a:rPr sz="2400" b="1" spc="5" dirty="0" err="1" smtClean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400" b="1" spc="5" dirty="0">
                <a:solidFill>
                  <a:srgbClr val="002060"/>
                </a:solidFill>
                <a:latin typeface="Calibri"/>
                <a:cs typeface="Calibri"/>
              </a:rPr>
              <a:t>.).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Calibri"/>
              <a:cs typeface="Calibri"/>
            </a:endParaRPr>
          </a:p>
          <a:p>
            <a:pPr marL="288925" algn="ctr">
              <a:lnSpc>
                <a:spcPct val="100000"/>
              </a:lnSpc>
            </a:pP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Следите </a:t>
            </a:r>
            <a:r>
              <a:rPr sz="2400" b="1" spc="15" dirty="0">
                <a:solidFill>
                  <a:srgbClr val="7030A0"/>
                </a:solidFill>
                <a:latin typeface="Calibri"/>
                <a:cs typeface="Calibri"/>
              </a:rPr>
              <a:t>за </a:t>
            </a: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тем,</a:t>
            </a:r>
            <a:r>
              <a:rPr sz="2400" b="1" spc="-9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чтобы</a:t>
            </a:r>
            <a:endParaRPr sz="24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9375" algn="ctr">
              <a:lnSpc>
                <a:spcPts val="2755"/>
              </a:lnSpc>
              <a:spcBef>
                <a:spcPts val="500"/>
              </a:spcBef>
            </a:pPr>
            <a:r>
              <a:rPr sz="2400" b="1" i="1" spc="-20" dirty="0">
                <a:solidFill>
                  <a:srgbClr val="7030A0"/>
                </a:solidFill>
                <a:latin typeface="Calibri"/>
                <a:cs typeface="Calibri"/>
              </a:rPr>
              <a:t>ребенок </a:t>
            </a:r>
            <a:r>
              <a:rPr sz="2400" b="1" i="1" spc="-15" dirty="0" err="1">
                <a:solidFill>
                  <a:srgbClr val="7030A0"/>
                </a:solidFill>
                <a:latin typeface="Calibri"/>
                <a:cs typeface="Calibri"/>
              </a:rPr>
              <a:t>выполнял</a:t>
            </a:r>
            <a:r>
              <a:rPr sz="2400" b="1" i="1" spc="17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i="1" spc="-25" dirty="0" err="1" smtClean="0">
                <a:solidFill>
                  <a:srgbClr val="7030A0"/>
                </a:solidFill>
                <a:latin typeface="Calibri"/>
                <a:cs typeface="Calibri"/>
              </a:rPr>
              <a:t>правила</a:t>
            </a:r>
            <a:r>
              <a:rPr lang="ru-RU" sz="2400" b="1" i="1" spc="-2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i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игры</a:t>
            </a:r>
            <a:r>
              <a:rPr sz="2400" b="1" i="1" spc="-20" dirty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endParaRPr sz="24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8900" y="1701746"/>
            <a:ext cx="621030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381000" y="314325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6842" y="4038600"/>
            <a:ext cx="4658958" cy="256557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0350" marR="362585" indent="-248285" algn="just">
              <a:lnSpc>
                <a:spcPct val="90000"/>
              </a:lnSpc>
              <a:spcBef>
                <a:spcPts val="390"/>
              </a:spcBef>
              <a:buFont typeface="Microsoft Sans Serif"/>
              <a:buChar char="◗"/>
              <a:tabLst>
                <a:tab pos="260985" algn="l"/>
                <a:tab pos="1127125" algn="l"/>
              </a:tabLst>
            </a:pP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Учите	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ребенка  </a:t>
            </a:r>
            <a:r>
              <a:rPr sz="2400" b="1" spc="-25" dirty="0" err="1">
                <a:solidFill>
                  <a:srgbClr val="002060"/>
                </a:solidFill>
                <a:latin typeface="Calibri"/>
                <a:cs typeface="Calibri"/>
              </a:rPr>
              <a:t>устанавливать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причинно-следственные</a:t>
            </a:r>
            <a:r>
              <a:rPr sz="24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связи.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Font typeface="Microsoft Sans Serif"/>
              <a:buChar char="◗"/>
            </a:pPr>
            <a:endParaRPr sz="32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715"/>
              </a:lnSpc>
              <a:spcBef>
                <a:spcPts val="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Решайте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вместе с</a:t>
            </a:r>
            <a:r>
              <a:rPr sz="2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ним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5080" algn="just">
              <a:lnSpc>
                <a:spcPts val="2630"/>
              </a:lnSpc>
              <a:spcBef>
                <a:spcPts val="130"/>
              </a:spcBef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логические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задачи: загадки, 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ребусы,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кроссворды.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3596" y="2195344"/>
            <a:ext cx="5505450" cy="127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1918447"/>
            <a:ext cx="19050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381000" y="314325"/>
            <a:ext cx="8648700" cy="159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7886" y="3008815"/>
            <a:ext cx="41959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1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Больше </a:t>
            </a:r>
            <a:r>
              <a:rPr sz="2400" b="1" spc="-170" dirty="0" err="1">
                <a:solidFill>
                  <a:srgbClr val="002060"/>
                </a:solidFill>
                <a:latin typeface="Calibri"/>
                <a:cs typeface="Calibri"/>
              </a:rPr>
              <a:t>общайтесь</a:t>
            </a:r>
            <a:r>
              <a:rPr sz="2400" b="1" spc="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ребенком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400" y="3810000"/>
            <a:ext cx="4191000" cy="138153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60350" marR="5080" indent="-248285" algn="just">
              <a:lnSpc>
                <a:spcPct val="89600"/>
              </a:lnSpc>
              <a:spcBef>
                <a:spcPts val="40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Поощряйте </a:t>
            </a:r>
            <a:r>
              <a:rPr sz="2400" b="1" dirty="0" err="1">
                <a:solidFill>
                  <a:srgbClr val="002060"/>
                </a:solidFill>
                <a:latin typeface="Calibri"/>
                <a:cs typeface="Calibri"/>
              </a:rPr>
              <a:t>его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желание 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высказывать</a:t>
            </a:r>
            <a:r>
              <a:rPr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свою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точку 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зрения, 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уважительно 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относитесь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400" b="1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ней.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4398" y="1743075"/>
            <a:ext cx="5902902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94013" y="2981325"/>
            <a:ext cx="5981699" cy="313124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150" marR="356235" indent="-172085" algn="just">
              <a:lnSpc>
                <a:spcPts val="2180"/>
              </a:lnSpc>
              <a:spcBef>
                <a:spcPts val="380"/>
              </a:spcBef>
              <a:buFont typeface="Arial"/>
              <a:buChar char="•"/>
              <a:tabLst>
                <a:tab pos="184785" algn="l"/>
              </a:tabLst>
            </a:pP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Закрепляйте с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ребенком</a:t>
            </a:r>
            <a:r>
              <a:rPr sz="2600" b="1" spc="-2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состав  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числа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8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это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4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+4,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3+5,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2+6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и  </a:t>
            </a:r>
            <a:r>
              <a:rPr sz="2600" b="1" i="1" dirty="0">
                <a:solidFill>
                  <a:srgbClr val="002060"/>
                </a:solidFill>
                <a:latin typeface="Calibri"/>
                <a:cs typeface="Calibri"/>
              </a:rPr>
              <a:t>т.д.);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41300" indent="-229235" algn="just">
              <a:lnSpc>
                <a:spcPts val="229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умение ориентироваться</a:t>
            </a:r>
            <a:r>
              <a:rPr sz="2600"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 algn="just">
              <a:lnSpc>
                <a:spcPts val="2140"/>
              </a:lnSpc>
            </a:pP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числовом</a:t>
            </a:r>
            <a:r>
              <a:rPr sz="2600"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ряду</a:t>
            </a:r>
            <a:r>
              <a:rPr sz="2600" b="1" spc="-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«соседи»</a:t>
            </a:r>
            <a:r>
              <a:rPr sz="2600" b="1" i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15" dirty="0">
                <a:solidFill>
                  <a:srgbClr val="002060"/>
                </a:solidFill>
                <a:latin typeface="Calibri"/>
                <a:cs typeface="Calibri"/>
              </a:rPr>
              <a:t>числа</a:t>
            </a:r>
            <a:r>
              <a:rPr sz="2600" b="1" i="1" spc="-1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 algn="just">
              <a:lnSpc>
                <a:spcPts val="2250"/>
              </a:lnSpc>
            </a:pP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это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4 и</a:t>
            </a:r>
            <a:r>
              <a:rPr sz="2600" b="1" i="1" spc="-1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6);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 marR="5080" indent="-172085" algn="just">
              <a:lnSpc>
                <a:spcPct val="90800"/>
              </a:lnSpc>
              <a:spcBef>
                <a:spcPts val="1310"/>
              </a:spcBef>
              <a:buFont typeface="Arial"/>
              <a:buChar char="•"/>
              <a:tabLst>
                <a:tab pos="184785" algn="l"/>
              </a:tabLst>
            </a:pPr>
            <a:r>
              <a:rPr sz="26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Совершенствование</a:t>
            </a:r>
            <a:r>
              <a:rPr sz="2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пространственно-временных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представлений (верх-низ,</a:t>
            </a:r>
            <a:r>
              <a:rPr sz="2600" b="1" spc="-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раньше-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позже,</a:t>
            </a:r>
            <a:r>
              <a:rPr sz="2600" b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право-лево).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0" y="1628775"/>
            <a:ext cx="533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1514475"/>
            <a:ext cx="2071688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381000" y="38100"/>
            <a:ext cx="8648700" cy="159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600" y="2667957"/>
            <a:ext cx="5038724" cy="32220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825">
              <a:lnSpc>
                <a:spcPts val="2755"/>
              </a:lnSpc>
              <a:spcBef>
                <a:spcPts val="105"/>
              </a:spcBef>
            </a:pP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Развивайте</a:t>
            </a:r>
            <a:r>
              <a:rPr sz="32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мелкую</a:t>
            </a:r>
            <a:endParaRPr sz="3200" b="1" dirty="0">
              <a:latin typeface="Calibri"/>
              <a:cs typeface="Calibri"/>
            </a:endParaRPr>
          </a:p>
          <a:p>
            <a:pPr marL="699135">
              <a:lnSpc>
                <a:spcPts val="2755"/>
              </a:lnSpc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моторику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руки:</a:t>
            </a:r>
            <a:endParaRPr sz="3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вместе с</a:t>
            </a:r>
            <a:r>
              <a:rPr sz="2400" b="1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rgbClr val="002060"/>
                </a:solidFill>
                <a:latin typeface="Calibri"/>
                <a:cs typeface="Calibri"/>
              </a:rPr>
              <a:t>ребенком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рисуйте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54965" indent="-342900">
              <a:lnSpc>
                <a:spcPts val="2720"/>
              </a:lnSpc>
              <a:spcBef>
                <a:spcPts val="500"/>
              </a:spcBef>
              <a:buSzPct val="95833"/>
              <a:buFont typeface="Arial" pitchFamily="34" charset="0"/>
              <a:buChar char="•"/>
              <a:tabLst>
                <a:tab pos="289560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раскрашивайте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(стараясь</a:t>
            </a:r>
            <a:r>
              <a:rPr sz="2400" b="1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не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>
              <a:lnSpc>
                <a:spcPts val="2720"/>
              </a:lnSpc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залезать </a:t>
            </a:r>
            <a:r>
              <a:rPr sz="2400" b="1" spc="15" dirty="0">
                <a:solidFill>
                  <a:srgbClr val="002060"/>
                </a:solidFill>
                <a:latin typeface="Calibri"/>
                <a:cs typeface="Calibri"/>
              </a:rPr>
              <a:t>за 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границы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 рисунка);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SzPct val="95833"/>
              <a:buFont typeface="Arial" pitchFamily="34" charset="0"/>
              <a:buChar char="•"/>
              <a:tabLst>
                <a:tab pos="289560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лепите;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00"/>
              </a:spcBef>
              <a:buSzPct val="95833"/>
              <a:buFont typeface="Arial" pitchFamily="34" charset="0"/>
              <a:buChar char="•"/>
              <a:tabLst>
                <a:tab pos="289560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собирайте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 мозаику.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0627" y="1743075"/>
            <a:ext cx="5191125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9836" y="2743200"/>
            <a:ext cx="4806060" cy="325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0" indent="-248285" algn="just">
              <a:lnSpc>
                <a:spcPts val="2755"/>
              </a:lnSpc>
              <a:spcBef>
                <a:spcPts val="10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Организовывайте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600" b="1" spc="1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80" dirty="0">
                <a:solidFill>
                  <a:srgbClr val="002060"/>
                </a:solidFill>
                <a:latin typeface="Calibri"/>
                <a:cs typeface="Calibri"/>
              </a:rPr>
              <a:t>ребенком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755"/>
              </a:lnSpc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совместную</a:t>
            </a:r>
            <a:r>
              <a:rPr sz="26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деятельность.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972819" indent="-248285" algn="just">
              <a:lnSpc>
                <a:spcPts val="2630"/>
              </a:lnSpc>
              <a:buFont typeface="Microsoft Sans Serif"/>
              <a:buChar char="◗"/>
              <a:tabLst>
                <a:tab pos="260985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-10" dirty="0" err="1">
                <a:solidFill>
                  <a:srgbClr val="002060"/>
                </a:solidFill>
                <a:latin typeface="Calibri"/>
                <a:cs typeface="Calibri"/>
              </a:rPr>
              <a:t>обсуждайте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0" dirty="0" err="1" smtClean="0">
                <a:solidFill>
                  <a:srgbClr val="002060"/>
                </a:solidFill>
                <a:latin typeface="Calibri"/>
                <a:cs typeface="Calibri"/>
              </a:rPr>
              <a:t>при</a:t>
            </a:r>
            <a:r>
              <a:rPr lang="ru-RU"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 нем </a:t>
            </a:r>
            <a:r>
              <a:rPr lang="ru-RU" sz="2600" b="1" spc="-1030" dirty="0" smtClean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зрослых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45"/>
              </a:spcBef>
              <a:buFont typeface="Microsoft Sans Serif"/>
              <a:buChar char="◗"/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755"/>
              </a:lnSpc>
              <a:buFont typeface="Microsoft Sans Serif"/>
              <a:buChar char="◗"/>
              <a:tabLst>
                <a:tab pos="260985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Объясняйте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ему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правила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5080" algn="just">
              <a:lnSpc>
                <a:spcPts val="2560"/>
              </a:lnSpc>
              <a:spcBef>
                <a:spcPts val="225"/>
              </a:spcBef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общения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 </a:t>
            </a: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учителем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другими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взрослыми</a:t>
            </a:r>
            <a:r>
              <a:rPr sz="26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людьми.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1676400"/>
            <a:ext cx="5248275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43200" y="2971800"/>
            <a:ext cx="6134100" cy="368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indent="-248285" algn="just">
              <a:lnSpc>
                <a:spcPts val="2385"/>
              </a:lnSpc>
              <a:spcBef>
                <a:spcPts val="1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Научитесь </a:t>
            </a: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понимать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своего</a:t>
            </a:r>
            <a:r>
              <a:rPr lang="ru-RU" sz="26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ребенка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385"/>
              </a:lnSpc>
              <a:spcBef>
                <a:spcPts val="100"/>
              </a:spcBef>
              <a:buFont typeface="Microsoft Sans Serif"/>
              <a:buChar char="◗"/>
              <a:tabLst>
                <a:tab pos="260985" algn="l"/>
              </a:tabLst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5080" indent="-248285" algn="just">
              <a:lnSpc>
                <a:spcPts val="2250"/>
              </a:lnSpc>
              <a:spcBef>
                <a:spcPts val="86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забывайте,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что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у </a:t>
            </a:r>
            <a:r>
              <a:rPr sz="2600" b="1" spc="5" dirty="0" err="1">
                <a:solidFill>
                  <a:srgbClr val="002060"/>
                </a:solidFill>
                <a:latin typeface="Calibri"/>
                <a:cs typeface="Calibri"/>
              </a:rPr>
              <a:t>ребенка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600" b="1" spc="5" dirty="0" smtClean="0">
                <a:solidFill>
                  <a:srgbClr val="002060"/>
                </a:solidFill>
                <a:latin typeface="Calibri"/>
                <a:cs typeface="Calibri"/>
              </a:rPr>
              <a:t>могут </a:t>
            </a:r>
            <a:r>
              <a:rPr sz="2600" b="1" spc="5" dirty="0" err="1" smtClean="0">
                <a:solidFill>
                  <a:srgbClr val="002060"/>
                </a:solidFill>
                <a:latin typeface="Calibri"/>
                <a:cs typeface="Calibri"/>
              </a:rPr>
              <a:t>быть</a:t>
            </a:r>
            <a:r>
              <a:rPr sz="2600" b="1" spc="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свои проблемы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-1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свое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230"/>
              </a:lnSpc>
            </a:pP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мнение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230"/>
              </a:lnSpc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222885" indent="-248285" algn="just">
              <a:lnSpc>
                <a:spcPts val="2330"/>
              </a:lnSpc>
              <a:spcBef>
                <a:spcPts val="79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стоит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торопить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время, </a:t>
            </a:r>
            <a:r>
              <a:rPr lang="ru-RU" sz="2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желая</a:t>
            </a:r>
            <a:r>
              <a:rPr sz="2600" b="1" spc="-465" dirty="0" smtClean="0">
                <a:solidFill>
                  <a:srgbClr val="002060"/>
                </a:solidFill>
                <a:latin typeface="Calibri"/>
                <a:cs typeface="Calibri"/>
              </a:rPr>
              <a:t>,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чтобы </a:t>
            </a: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ваш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малыш</a:t>
            </a:r>
            <a:r>
              <a:rPr sz="2600" b="1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повзрослел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222885" indent="-248285" algn="just">
              <a:lnSpc>
                <a:spcPts val="2330"/>
              </a:lnSpc>
              <a:spcBef>
                <a:spcPts val="795"/>
              </a:spcBef>
              <a:buFont typeface="Microsoft Sans Serif"/>
              <a:buChar char="◗"/>
              <a:tabLst>
                <a:tab pos="260985" algn="l"/>
              </a:tabLst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385"/>
              </a:lnSpc>
              <a:spcBef>
                <a:spcPts val="509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Научитесь радоваться</a:t>
            </a:r>
            <a:r>
              <a:rPr sz="26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каждому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385"/>
              </a:lnSpc>
            </a:pP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дню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его</a:t>
            </a:r>
            <a:r>
              <a:rPr sz="26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детства.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0181" y="1743075"/>
            <a:ext cx="58674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71800" y="2681261"/>
            <a:ext cx="5775064" cy="375692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0350" indent="-247650" algn="just">
              <a:lnSpc>
                <a:spcPct val="100000"/>
              </a:lnSpc>
              <a:spcBef>
                <a:spcPts val="700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20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забывайте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о 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физических</a:t>
            </a:r>
            <a:r>
              <a:rPr sz="2600" b="1" spc="-2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85" dirty="0">
                <a:solidFill>
                  <a:srgbClr val="002060"/>
                </a:solidFill>
                <a:latin typeface="Calibri"/>
                <a:cs typeface="Calibri"/>
              </a:rPr>
              <a:t>упражнениях.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826769" indent="-247650" algn="just">
              <a:lnSpc>
                <a:spcPts val="2100"/>
              </a:lnSpc>
              <a:spcBef>
                <a:spcPts val="925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Утренняя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гимнастика </a:t>
            </a:r>
            <a:r>
              <a:rPr sz="2600" b="1" spc="10" dirty="0" err="1">
                <a:solidFill>
                  <a:srgbClr val="002060"/>
                </a:solidFill>
                <a:latin typeface="Calibri"/>
                <a:cs typeface="Calibri"/>
              </a:rPr>
              <a:t>должна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стать </a:t>
            </a:r>
            <a:r>
              <a:rPr sz="2600" b="1" spc="10" dirty="0" err="1" smtClean="0">
                <a:solidFill>
                  <a:srgbClr val="002060"/>
                </a:solidFill>
                <a:latin typeface="Calibri"/>
                <a:cs typeface="Calibri"/>
              </a:rPr>
              <a:t>привычной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153670" indent="-247650" algn="just">
              <a:lnSpc>
                <a:spcPts val="2180"/>
              </a:lnSpc>
              <a:spcBef>
                <a:spcPts val="840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Включайте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музыку,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под </a:t>
            </a: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которую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alibri"/>
                <a:cs typeface="Calibri"/>
              </a:rPr>
              <a:t>приятно</a:t>
            </a:r>
            <a:r>
              <a:rPr sz="2600" b="1" spc="-360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потанцевать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-1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порезвиться.</a:t>
            </a:r>
          </a:p>
          <a:p>
            <a:pPr marL="260350" marR="5080" indent="-247650" algn="just">
              <a:lnSpc>
                <a:spcPct val="90800"/>
              </a:lnSpc>
              <a:spcBef>
                <a:spcPts val="710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Игры на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свежем воздухе, </a:t>
            </a:r>
            <a:r>
              <a:rPr sz="2600" b="1" spc="10" dirty="0" err="1">
                <a:solidFill>
                  <a:srgbClr val="002060"/>
                </a:solidFill>
                <a:latin typeface="Calibri"/>
                <a:cs typeface="Calibri"/>
              </a:rPr>
              <a:t>плаванье</a:t>
            </a:r>
            <a:r>
              <a:rPr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lang="ru-RU"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 лыжи, </a:t>
            </a:r>
            <a:r>
              <a:rPr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5" dirty="0" err="1" smtClean="0">
                <a:solidFill>
                  <a:srgbClr val="002060"/>
                </a:solidFill>
                <a:latin typeface="Calibri"/>
                <a:cs typeface="Calibri"/>
              </a:rPr>
              <a:t>коньки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велосипед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помогут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будущему 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ученику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окрепнуть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азвить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координацию</a:t>
            </a:r>
            <a:r>
              <a:rPr sz="2600" b="1" spc="-1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движений.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1538261"/>
            <a:ext cx="592746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7275" y="207899"/>
            <a:ext cx="1955800" cy="2141855"/>
          </a:xfrm>
          <a:custGeom>
            <a:avLst/>
            <a:gdLst/>
            <a:ahLst/>
            <a:cxnLst/>
            <a:rect l="l" t="t" r="r" b="b"/>
            <a:pathLst>
              <a:path w="1955800" h="2141855">
                <a:moveTo>
                  <a:pt x="242062" y="0"/>
                </a:moveTo>
                <a:lnTo>
                  <a:pt x="1955800" y="215264"/>
                </a:lnTo>
                <a:lnTo>
                  <a:pt x="1713738" y="2141728"/>
                </a:lnTo>
                <a:lnTo>
                  <a:pt x="0" y="1926336"/>
                </a:lnTo>
                <a:lnTo>
                  <a:pt x="2420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381000" y="152399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854" y="228600"/>
            <a:ext cx="8020146" cy="1264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2855" y="1458277"/>
            <a:ext cx="8248746" cy="54963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676275" algn="just">
              <a:lnSpc>
                <a:spcPts val="2550"/>
              </a:lnSpc>
              <a:spcBef>
                <a:spcPts val="459"/>
              </a:spcBef>
              <a:buChar char="-"/>
              <a:tabLst>
                <a:tab pos="175260" algn="l"/>
              </a:tabLst>
            </a:pP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Помогите 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своему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ребенку </a:t>
            </a:r>
            <a:r>
              <a:rPr sz="2400" b="1" spc="-10" dirty="0">
                <a:solidFill>
                  <a:srgbClr val="002060"/>
                </a:solidFill>
                <a:latin typeface="Calibri Light"/>
                <a:cs typeface="Calibri Light"/>
              </a:rPr>
              <a:t>овладеть</a:t>
            </a:r>
            <a:r>
              <a:rPr sz="2400" b="1" spc="-1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информацией,  которая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позволит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ему не 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растеряться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400" b="1" spc="-1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обществе.</a:t>
            </a:r>
          </a:p>
          <a:p>
            <a:pPr marL="174625" indent="-162560" algn="just">
              <a:lnSpc>
                <a:spcPts val="2435"/>
              </a:lnSpc>
              <a:buChar char="-"/>
              <a:tabLst>
                <a:tab pos="175260" algn="l"/>
              </a:tabLst>
            </a:pP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Приучайте 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содержать 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свои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вещи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400" b="1" spc="-18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порядке.</a:t>
            </a:r>
            <a:endParaRPr sz="24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74625" indent="-162560" algn="just">
              <a:lnSpc>
                <a:spcPts val="2590"/>
              </a:lnSpc>
              <a:buChar char="-"/>
              <a:tabLst>
                <a:tab pos="175260" algn="l"/>
              </a:tabLst>
            </a:pP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Не </a:t>
            </a:r>
            <a:r>
              <a:rPr sz="2400" b="1" spc="-15" dirty="0">
                <a:solidFill>
                  <a:srgbClr val="002060"/>
                </a:solidFill>
                <a:latin typeface="Calibri Light"/>
                <a:cs typeface="Calibri Light"/>
              </a:rPr>
              <a:t>пугайте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трудностями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и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неудачами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400" b="1" spc="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школе.</a:t>
            </a:r>
          </a:p>
          <a:p>
            <a:pPr marL="174625" indent="-162560" algn="just">
              <a:lnSpc>
                <a:spcPts val="2590"/>
              </a:lnSpc>
              <a:buChar char="-"/>
              <a:tabLst>
                <a:tab pos="175260" algn="l"/>
              </a:tabLst>
            </a:pP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Научите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правильно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реагировать на</a:t>
            </a:r>
            <a:r>
              <a:rPr sz="2400" b="1" spc="-12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неудачи.</a:t>
            </a:r>
            <a:endParaRPr sz="24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065" algn="just">
              <a:lnSpc>
                <a:spcPts val="2590"/>
              </a:lnSpc>
              <a:tabLst>
                <a:tab pos="17526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- 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Помогите</a:t>
            </a: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ребенку </a:t>
            </a:r>
            <a:r>
              <a:rPr sz="2400" b="1" spc="5" dirty="0" err="1">
                <a:solidFill>
                  <a:srgbClr val="002060"/>
                </a:solidFill>
                <a:latin typeface="Calibri Light"/>
                <a:cs typeface="Calibri Light"/>
              </a:rPr>
              <a:t>обрести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чувство</a:t>
            </a:r>
            <a:endParaRPr lang="ru-RU" sz="2400" b="1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065" algn="just">
              <a:lnSpc>
                <a:spcPts val="2590"/>
              </a:lnSpc>
              <a:tabLst>
                <a:tab pos="17526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   уверенности </a:t>
            </a: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lang="ru-RU" sz="2400" b="1" spc="-2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себе.</a:t>
            </a:r>
            <a:endParaRPr lang="ru-RU" sz="24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065" algn="just">
              <a:lnSpc>
                <a:spcPts val="2590"/>
              </a:lnSpc>
              <a:tabLst>
                <a:tab pos="175260" algn="l"/>
              </a:tabLst>
            </a:pP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- 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Приучайте</a:t>
            </a: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к</a:t>
            </a:r>
            <a:r>
              <a:rPr sz="2400" b="1" spc="-8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самостоятельности.</a:t>
            </a: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-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Учите</a:t>
            </a: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чувствовать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и </a:t>
            </a:r>
            <a:r>
              <a:rPr sz="2400" b="1" spc="-5" dirty="0" err="1">
                <a:solidFill>
                  <a:srgbClr val="002060"/>
                </a:solidFill>
                <a:latin typeface="Calibri Light"/>
                <a:cs typeface="Calibri Light"/>
              </a:rPr>
              <a:t>удивляться</a:t>
            </a:r>
            <a:r>
              <a:rPr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,</a:t>
            </a:r>
            <a:endParaRPr lang="ru-RU" sz="2400" b="1" spc="-5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lang="ru-RU"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   поощряйте </a:t>
            </a:r>
            <a:r>
              <a:rPr lang="ru-RU"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его  </a:t>
            </a: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любознательность.</a:t>
            </a: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- </a:t>
            </a:r>
            <a:r>
              <a:rPr sz="2400" b="1" spc="-5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Стремитесь</a:t>
            </a:r>
            <a:r>
              <a:rPr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 Light"/>
                <a:cs typeface="Calibri Light"/>
              </a:rPr>
              <a:t>сделать </a:t>
            </a:r>
            <a:r>
              <a:rPr sz="2400" b="1" spc="-5" dirty="0" err="1">
                <a:solidFill>
                  <a:srgbClr val="002060"/>
                </a:solidFill>
                <a:latin typeface="Calibri Light"/>
                <a:cs typeface="Calibri Light"/>
              </a:rPr>
              <a:t>полезным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15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каждое</a:t>
            </a:r>
            <a:endParaRPr lang="ru-RU" sz="2400" b="1" spc="-15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lang="ru-RU" sz="2400" b="1" spc="-1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-15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    п</a:t>
            </a:r>
            <a:r>
              <a:rPr lang="ru-RU"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оощряйте </a:t>
            </a:r>
            <a:r>
              <a:rPr lang="ru-RU"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его  </a:t>
            </a: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любознательность.</a:t>
            </a: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endParaRPr sz="2400" b="1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23110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Профилактика детского дорожно-транспортного травматизма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3352800"/>
            <a:ext cx="5257800" cy="2769989"/>
          </a:xfrm>
        </p:spPr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Соблюдайте очень строго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Дисциплину на дорогах.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И дорога вам тогда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Будет другом навсегда! </a:t>
            </a:r>
          </a:p>
          <a:p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182" y="113758"/>
            <a:ext cx="7581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Памятка - листовка для  родителей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1744655" y="627922"/>
            <a:ext cx="3943350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>
              <a:buNone/>
            </a:pPr>
            <a:r>
              <a:rPr lang="ru-RU" sz="32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"/>
                <a:cs typeface="Arial"/>
              </a:rPr>
              <a:t>"</a:t>
            </a:r>
            <a:r>
              <a:rPr lang="ru-RU" sz="3200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Ребёнок - пешеход</a:t>
            </a:r>
            <a:r>
              <a:rPr lang="ru-RU" sz="32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"/>
                <a:cs typeface="Arial"/>
              </a:rPr>
              <a:t>"</a:t>
            </a:r>
            <a:endParaRPr lang="ru-RU" sz="32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3074" name="Picture 2" descr="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20"/>
          <a:stretch>
            <a:fillRect/>
          </a:stretch>
        </p:blipFill>
        <p:spPr bwMode="auto">
          <a:xfrm>
            <a:off x="-10759" y="3742224"/>
            <a:ext cx="3489311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эмблема десятилетия действий"/>
          <p:cNvPicPr>
            <a:picLocks noChangeAspect="1" noChangeArrowheads="1"/>
          </p:cNvPicPr>
          <p:nvPr/>
        </p:nvPicPr>
        <p:blipFill>
          <a:blip r:embed="rId3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82" y="90618"/>
            <a:ext cx="14224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895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0759" y="1082993"/>
            <a:ext cx="877375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Уважаемые родители!</a:t>
            </a:r>
            <a:endParaRPr lang="ru-RU" dirty="0"/>
          </a:p>
          <a:p>
            <a:r>
              <a:rPr lang="ru-RU" dirty="0"/>
              <a:t>       </a:t>
            </a:r>
            <a:r>
              <a:rPr lang="ru-RU" sz="2000" dirty="0">
                <a:solidFill>
                  <a:srgbClr val="002060"/>
                </a:solidFill>
              </a:rPr>
              <a:t>Отправляя своего ребенка в школу, вы должны подготовить его к правильному переходу улиц и дорог, к умению обеспечить свою безопасность на дорогах, изучив основы Правил дорожного движения, и отработать практические навыки грамотного поведения на проезжей части, тротуаре, обочине.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8275" y="2797907"/>
            <a:ext cx="565020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СОВЕТЫ РОДИТЕЛЯМ: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при </a:t>
            </a:r>
            <a:r>
              <a:rPr lang="ru-RU" sz="2000" dirty="0">
                <a:solidFill>
                  <a:srgbClr val="002060"/>
                </a:solidFill>
              </a:rPr>
              <a:t>переходе проезжей части дороги остановитесь, посмотрите по сторонам, убедитесь в безопасности;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переходите </a:t>
            </a:r>
            <a:r>
              <a:rPr lang="ru-RU" sz="2000" dirty="0">
                <a:solidFill>
                  <a:srgbClr val="002060"/>
                </a:solidFill>
              </a:rPr>
              <a:t>дорогу только на разрешающий сигнал светофора по пешеходному переходу;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при </a:t>
            </a:r>
            <a:r>
              <a:rPr lang="ru-RU" sz="2000" dirty="0">
                <a:solidFill>
                  <a:srgbClr val="002060"/>
                </a:solidFill>
              </a:rPr>
              <a:t>переходе дороги ребенка крепко держите за руку, не отвлекайтесь на дороге, не разговаривайте, не пользуйтесь мобильным телефоном;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не </a:t>
            </a:r>
            <a:r>
              <a:rPr lang="ru-RU" sz="2000" dirty="0">
                <a:solidFill>
                  <a:srgbClr val="002060"/>
                </a:solidFill>
              </a:rPr>
              <a:t>перебегайте проезжую часть дороги перед близко идущим транспортом и в неустановленном  </a:t>
            </a:r>
            <a:r>
              <a:rPr lang="ru-RU" sz="2000" dirty="0" smtClean="0">
                <a:solidFill>
                  <a:srgbClr val="002060"/>
                </a:solidFill>
              </a:rPr>
              <a:t>месте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0760" y="2826527"/>
            <a:ext cx="3489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Давайте бережно относиться к нашим детям и сохраним их жизни. 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3"/>
          <p:cNvSpPr>
            <a:spLocks noGrp="1"/>
          </p:cNvSpPr>
          <p:nvPr>
            <p:ph type="body" sz="half" idx="2"/>
          </p:nvPr>
        </p:nvSpPr>
        <p:spPr>
          <a:xfrm>
            <a:off x="6251575" y="5827713"/>
            <a:ext cx="2598738" cy="8413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ru-RU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sz="900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г. Калуга</a:t>
            </a:r>
          </a:p>
        </p:txBody>
      </p:sp>
      <p:sp>
        <p:nvSpPr>
          <p:cNvPr id="2051" name="Текст 3"/>
          <p:cNvSpPr txBox="1">
            <a:spLocks/>
          </p:cNvSpPr>
          <p:nvPr/>
        </p:nvSpPr>
        <p:spPr bwMode="auto">
          <a:xfrm>
            <a:off x="6300788" y="1306513"/>
            <a:ext cx="26098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1400"/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179388" y="187325"/>
            <a:ext cx="28082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2000" b="1"/>
          </a:p>
        </p:txBody>
      </p:sp>
      <p:sp>
        <p:nvSpPr>
          <p:cNvPr id="2053" name="TextBox 16"/>
          <p:cNvSpPr txBox="1">
            <a:spLocks noChangeArrowheads="1"/>
          </p:cNvSpPr>
          <p:nvPr/>
        </p:nvSpPr>
        <p:spPr bwMode="auto">
          <a:xfrm>
            <a:off x="6084888" y="239713"/>
            <a:ext cx="2808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000FF"/>
              </a:solidFill>
              <a:latin typeface="Cambria Math" pitchFamily="18" charset="0"/>
            </a:endParaRPr>
          </a:p>
          <a:p>
            <a:pPr algn="ctr" eaLnBrk="1" hangingPunct="1"/>
            <a:endParaRPr lang="ru-RU" sz="1400" b="1">
              <a:solidFill>
                <a:srgbClr val="0000FF"/>
              </a:solidFill>
              <a:latin typeface="Cambria Math" pitchFamily="18" charset="0"/>
            </a:endParaRPr>
          </a:p>
          <a:p>
            <a:pPr algn="ctr" eaLnBrk="1" hangingPunct="1"/>
            <a:r>
              <a:rPr lang="ru-RU" b="1">
                <a:solidFill>
                  <a:srgbClr val="0000FF"/>
                </a:solidFill>
                <a:latin typeface="Cambria Math" pitchFamily="18" charset="0"/>
              </a:rPr>
              <a:t>МБДОУ  № 83 </a:t>
            </a:r>
            <a:r>
              <a:rPr lang="ru-RU" b="1">
                <a:solidFill>
                  <a:srgbClr val="00CC00"/>
                </a:solidFill>
                <a:latin typeface="Cambria Math" pitchFamily="18" charset="0"/>
              </a:rPr>
              <a:t>«</a:t>
            </a:r>
            <a:r>
              <a:rPr lang="ru-RU" b="1">
                <a:solidFill>
                  <a:srgbClr val="00B050"/>
                </a:solidFill>
                <a:latin typeface="Cambria Math" pitchFamily="18" charset="0"/>
              </a:rPr>
              <a:t>СОКОЛЕНОК</a:t>
            </a:r>
            <a:r>
              <a:rPr lang="ru-RU" b="1">
                <a:solidFill>
                  <a:srgbClr val="00CC00"/>
                </a:solidFill>
                <a:latin typeface="Cambria Math" pitchFamily="18" charset="0"/>
              </a:rPr>
              <a:t>»</a:t>
            </a:r>
          </a:p>
        </p:txBody>
      </p:sp>
      <p:pic>
        <p:nvPicPr>
          <p:cNvPr id="1026" name="Рисунок 7" descr="AutoKres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4308"/>
          <a:stretch>
            <a:fillRect/>
          </a:stretch>
        </p:blipFill>
        <p:spPr bwMode="auto">
          <a:xfrm>
            <a:off x="6412631" y="1772816"/>
            <a:ext cx="2279848" cy="1904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3758307"/>
            <a:ext cx="268031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Безопасность ребёнка в автомобиле</a:t>
            </a:r>
          </a:p>
        </p:txBody>
      </p:sp>
      <p:sp>
        <p:nvSpPr>
          <p:cNvPr id="2056" name="Прямоугольник 7"/>
          <p:cNvSpPr>
            <a:spLocks noChangeArrowheads="1"/>
          </p:cNvSpPr>
          <p:nvPr/>
        </p:nvSpPr>
        <p:spPr bwMode="auto">
          <a:xfrm>
            <a:off x="3132138" y="260350"/>
            <a:ext cx="27352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1 января 2007 г. использование </a:t>
            </a:r>
            <a:r>
              <a:rPr lang="ru-RU" sz="1400">
                <a:solidFill>
                  <a:srgbClr val="009900"/>
                </a:solidFill>
                <a:latin typeface="Cambria Math" pitchFamily="18" charset="0"/>
              </a:rPr>
              <a:t>удерживающих устройств для перевозки детей 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в автомобилях в России стало обязательным в полном соответствии с п. 22.9 Правил дорожного движения Российской Федерации. </a:t>
            </a:r>
          </a:p>
        </p:txBody>
      </p:sp>
      <p:sp>
        <p:nvSpPr>
          <p:cNvPr id="2057" name="Прямоугольник 9"/>
          <p:cNvSpPr>
            <a:spLocks noChangeArrowheads="1"/>
          </p:cNvSpPr>
          <p:nvPr/>
        </p:nvSpPr>
        <p:spPr bwMode="auto">
          <a:xfrm>
            <a:off x="3132138" y="3789363"/>
            <a:ext cx="27352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Исследования </a:t>
            </a:r>
            <a:r>
              <a:rPr lang="ru-RU" sz="1400">
                <a:solidFill>
                  <a:srgbClr val="008000"/>
                </a:solidFill>
                <a:latin typeface="Cambria Math" pitchFamily="18" charset="0"/>
              </a:rPr>
              <a:t>эффективности 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детских удерживающих устройств, проведённые в разных странах, показали, что при их применении в случае ДТП более чем на 80% </a:t>
            </a:r>
            <a:r>
              <a:rPr lang="ru-RU" sz="1400">
                <a:solidFill>
                  <a:srgbClr val="008000"/>
                </a:solidFill>
                <a:latin typeface="Cambria Math" pitchFamily="18" charset="0"/>
              </a:rPr>
              <a:t>снижается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 смертность среди пострадавших детей, на</a:t>
            </a:r>
          </a:p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 64–80% — число тяжких и на 70% — легких телесных повреждений. </a:t>
            </a:r>
          </a:p>
        </p:txBody>
      </p:sp>
      <p:pic>
        <p:nvPicPr>
          <p:cNvPr id="33" name="Рисунок 32" descr="e971f74551252f9166fa1c2cca9aa9a9e04ec00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17448" b="5937"/>
          <a:stretch/>
        </p:blipFill>
        <p:spPr bwMode="auto">
          <a:xfrm>
            <a:off x="3347863" y="2132276"/>
            <a:ext cx="1718643" cy="1927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49" y="2060848"/>
            <a:ext cx="1029271" cy="1495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Прямоугольник 17"/>
          <p:cNvSpPr>
            <a:spLocks noChangeArrowheads="1"/>
          </p:cNvSpPr>
          <p:nvPr/>
        </p:nvSpPr>
        <p:spPr bwMode="auto">
          <a:xfrm>
            <a:off x="231775" y="247650"/>
            <a:ext cx="25971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8000"/>
                </a:solidFill>
                <a:latin typeface="Cambria Math" pitchFamily="18" charset="0"/>
              </a:rPr>
              <a:t>БЕЗОПАСНОСТЬ </a:t>
            </a:r>
            <a:r>
              <a:rPr lang="ru-RU" sz="1400" dirty="0">
                <a:solidFill>
                  <a:srgbClr val="008000"/>
                </a:solidFill>
                <a:latin typeface="Cambria Math" pitchFamily="18" charset="0"/>
              </a:rPr>
              <a:t>-  </a:t>
            </a:r>
            <a:r>
              <a:rPr lang="ru-RU" sz="1400" dirty="0">
                <a:solidFill>
                  <a:srgbClr val="0000FF"/>
                </a:solidFill>
                <a:latin typeface="Cambria Math" pitchFamily="18" charset="0"/>
              </a:rPr>
              <a:t>это первое, о чём должны помнить родители, сажая ребёнка в автомобиль.</a:t>
            </a:r>
          </a:p>
          <a:p>
            <a:pPr algn="ctr"/>
            <a:endParaRPr lang="ru-RU" sz="1400" dirty="0">
              <a:solidFill>
                <a:srgbClr val="0000FF"/>
              </a:solidFill>
              <a:latin typeface="Cambria Math" pitchFamily="18" charset="0"/>
            </a:endParaRP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Cambria Math" pitchFamily="18" charset="0"/>
              </a:rPr>
              <a:t>Многолетний опыт (как научный, так и просто обыденный) доказывает, что наиболее безопасным способом перевозки ребёнка в машине является использование специального детского автокресла.</a:t>
            </a:r>
          </a:p>
        </p:txBody>
      </p:sp>
      <p:pic>
        <p:nvPicPr>
          <p:cNvPr id="2061" name="Picture 4" descr="безопасность детей на дорогах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 b="8963"/>
          <a:stretch>
            <a:fillRect/>
          </a:stretch>
        </p:blipFill>
        <p:spPr bwMode="auto">
          <a:xfrm>
            <a:off x="304800" y="3187700"/>
            <a:ext cx="23955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6" descr="c4a1ad95ad54.pn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941888"/>
            <a:ext cx="25098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" descr="C:\Users\Наташа\Desktop\ремни в авто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337175"/>
            <a:ext cx="7524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5"/>
          <p:cNvSpPr txBox="1">
            <a:spLocks noChangeArrowheads="1"/>
          </p:cNvSpPr>
          <p:nvPr/>
        </p:nvSpPr>
        <p:spPr bwMode="auto">
          <a:xfrm>
            <a:off x="179388" y="195263"/>
            <a:ext cx="2879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FF"/>
                </a:solidFill>
                <a:latin typeface="Cambria Math" pitchFamily="18" charset="0"/>
              </a:rPr>
              <a:t>В зависимости от возраста  и веса ребёнка детские автомобильные кресла делятся на следующие группы: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0825" y="1290638"/>
          <a:ext cx="2665413" cy="404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305"/>
                <a:gridCol w="432229"/>
                <a:gridCol w="792420"/>
                <a:gridCol w="864459"/>
              </a:tblGrid>
              <a:tr h="826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кресел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ребенка (кг)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 ребенка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(приблизительный)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установки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"0"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0-10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0-6 мес.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Боком к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"0+"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0-13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0-1,5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против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"1"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13-18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мес.-4,5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по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"2"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15-25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3-7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по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"3"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22-36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6-11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по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" name="Picture 8" descr="Полезные советы и статьи: Автокресла для ребен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4666" r="7022" b="9098"/>
          <a:stretch/>
        </p:blipFill>
        <p:spPr bwMode="auto">
          <a:xfrm flipH="1">
            <a:off x="3113084" y="5627350"/>
            <a:ext cx="740427" cy="94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" name="Прямоугольник 20"/>
          <p:cNvSpPr>
            <a:spLocks noChangeArrowheads="1"/>
          </p:cNvSpPr>
          <p:nvPr/>
        </p:nvSpPr>
        <p:spPr bwMode="auto">
          <a:xfrm>
            <a:off x="3087688" y="220663"/>
            <a:ext cx="295275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FF"/>
                </a:solidFill>
                <a:latin typeface="Cambria Math" pitchFamily="18" charset="0"/>
              </a:rPr>
              <a:t>Требования ко всем </a:t>
            </a:r>
          </a:p>
          <a:p>
            <a:pPr algn="ctr"/>
            <a:r>
              <a:rPr lang="ru-RU" sz="1400" b="1">
                <a:solidFill>
                  <a:srgbClr val="0000FF"/>
                </a:solidFill>
                <a:latin typeface="Cambria Math" pitchFamily="18" charset="0"/>
              </a:rPr>
              <a:t>автокреслам:</a:t>
            </a:r>
          </a:p>
          <a:p>
            <a:pPr algn="ctr"/>
            <a:endParaRPr lang="ru-RU" sz="800" b="1">
              <a:solidFill>
                <a:srgbClr val="0000FF"/>
              </a:solidFill>
              <a:latin typeface="Cambria Math" pitchFamily="18" charset="0"/>
            </a:endParaRP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пятиточечные ремни безопасности;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система регулировки внутреннего ремня;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должны быть глубокие боковые борта, защита головы и плеч;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голова ребенка не должна быть выше уровня автокресла;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чехлы должны легко сниматься для стирки</a:t>
            </a:r>
          </a:p>
          <a:p>
            <a:pPr algn="just"/>
            <a:r>
              <a:rPr lang="ru-RU" sz="1400">
                <a:latin typeface="Cambria Math" pitchFamily="18" charset="0"/>
              </a:rPr>
              <a:t>     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Автокресло изобретено лишь для одной цели – безопасности вашего ребенка. Детское автокресло - вещь не дешевая, но жизненно необходимая. Но, наверное, все-таки лучше сэкономить на бесконечно ломающихся игрушках, чем на безопасности собственного ребенка.</a:t>
            </a:r>
          </a:p>
        </p:txBody>
      </p:sp>
      <p:pic>
        <p:nvPicPr>
          <p:cNvPr id="3114" name="Picture 6" descr="Адаптер ФЕСТ для ремней безопасности (детское удерживающее устройство для детей 15-36 кг, пуговицы, ткань плащевая дьюспо). F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15897"/>
          <a:stretch>
            <a:fillRect/>
          </a:stretch>
        </p:blipFill>
        <p:spPr bwMode="auto">
          <a:xfrm>
            <a:off x="5164138" y="760413"/>
            <a:ext cx="7318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98a8a0999ccdd7101484f14ac6ace008fe9b25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44" y="5469464"/>
            <a:ext cx="1800200" cy="109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ызыл Конкурс детского рисунка &quot;Я - самый главный пассажир&quot; - БезФормата.Ru - Нов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1396"/>
            <a:ext cx="605397" cy="605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7" name="Прямоугольник 9"/>
          <p:cNvSpPr>
            <a:spLocks noChangeArrowheads="1"/>
          </p:cNvSpPr>
          <p:nvPr/>
        </p:nvSpPr>
        <p:spPr bwMode="auto">
          <a:xfrm>
            <a:off x="227013" y="5548313"/>
            <a:ext cx="2671762" cy="10318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mbria Math" pitchFamily="18" charset="0"/>
              </a:rPr>
              <a:t>РОДИТЕЛИ ПОМНИТЕ: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Cambria Math" pitchFamily="18" charset="0"/>
              </a:rPr>
              <a:t>покупка автокресла</a:t>
            </a:r>
            <a:r>
              <a:rPr lang="ru-RU" sz="1600">
                <a:solidFill>
                  <a:srgbClr val="FF0000"/>
                </a:solidFill>
                <a:latin typeface="Cambria Math" pitchFamily="18" charset="0"/>
              </a:rPr>
              <a:t> для ребёнка – </a:t>
            </a:r>
            <a:r>
              <a:rPr lang="ru-RU" sz="1500">
                <a:solidFill>
                  <a:srgbClr val="FF0000"/>
                </a:solidFill>
                <a:latin typeface="Cambria Math" pitchFamily="18" charset="0"/>
              </a:rPr>
              <a:t>это не роскошь, а важнейшая необходимость.</a:t>
            </a:r>
          </a:p>
        </p:txBody>
      </p:sp>
      <p:pic>
        <p:nvPicPr>
          <p:cNvPr id="2052" name="Picture 4" descr="В Туле &quot;Самый главный пассажир&quot; - ребенок - Пульс Тулы - Нов…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/>
          <a:stretch/>
        </p:blipFill>
        <p:spPr bwMode="auto">
          <a:xfrm>
            <a:off x="6448017" y="4437658"/>
            <a:ext cx="2394000" cy="212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В Вольске пройдет профилактическое мероприятие &quot;ребенок - главный пассажир&quot; Вольск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8466" y="3005195"/>
            <a:ext cx="1269958" cy="126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0" name="Прямоугольник 1"/>
          <p:cNvSpPr>
            <a:spLocks noChangeArrowheads="1"/>
          </p:cNvSpPr>
          <p:nvPr/>
        </p:nvSpPr>
        <p:spPr bwMode="auto">
          <a:xfrm>
            <a:off x="6316663" y="333375"/>
            <a:ext cx="26574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Мы уделяем значительное внимание обучению малышей основным правилам движения и воспитания у них привычек и поведения умелых и осторожных пешеходов и пассажиров.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0000"/>
                </a:solidFill>
                <a:latin typeface="Cambria Math" pitchFamily="18" charset="0"/>
              </a:rPr>
              <a:t>БЕЗОПАСНОСТЬ ДЕТЕЙ НА ДОРОГЕ – НАША ОБЩАЯ ЗАБОТА!</a:t>
            </a:r>
          </a:p>
        </p:txBody>
      </p:sp>
    </p:spTree>
    <p:extLst>
      <p:ext uri="{BB962C8B-B14F-4D97-AF65-F5344CB8AC3E}">
        <p14:creationId xmlns:p14="http://schemas.microsoft.com/office/powerpoint/2010/main" val="25111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8822" y="304800"/>
            <a:ext cx="6878378" cy="115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1810" y="1676400"/>
            <a:ext cx="8163589" cy="5539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Будем рады ответить на Ваши вопросы!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bject 61"/>
          <p:cNvSpPr/>
          <p:nvPr/>
        </p:nvSpPr>
        <p:spPr>
          <a:xfrm>
            <a:off x="2590800" y="2590800"/>
            <a:ext cx="4610100" cy="3457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925" y="1114742"/>
            <a:ext cx="816927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279400" algn="l"/>
              </a:tabLst>
            </a:pPr>
            <a:r>
              <a:rPr sz="3200" b="1" spc="-5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Что</a:t>
            </a:r>
            <a:r>
              <a:rPr sz="32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такое</a:t>
            </a:r>
            <a:r>
              <a:rPr sz="32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alibri Light"/>
                <a:cs typeface="Calibri Light"/>
              </a:rPr>
              <a:t>«Готовность </a:t>
            </a:r>
            <a:r>
              <a:rPr sz="3200" b="1" spc="10" dirty="0">
                <a:solidFill>
                  <a:srgbClr val="002060"/>
                </a:solidFill>
                <a:latin typeface="Calibri Light"/>
                <a:cs typeface="Calibri Light"/>
              </a:rPr>
              <a:t>к</a:t>
            </a:r>
            <a:r>
              <a:rPr sz="3200" b="1" spc="-1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3200" b="1" spc="5" dirty="0">
                <a:solidFill>
                  <a:srgbClr val="002060"/>
                </a:solidFill>
                <a:latin typeface="Calibri Light"/>
                <a:cs typeface="Calibri Light"/>
              </a:rPr>
              <a:t>школе»?</a:t>
            </a:r>
            <a:endParaRPr sz="3200" b="1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7950" y="1981200"/>
            <a:ext cx="4695825" cy="410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626" y="417380"/>
            <a:ext cx="7772399" cy="52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938530"/>
            <a:ext cx="8839200" cy="27578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3200" indent="-191135">
              <a:lnSpc>
                <a:spcPts val="3150"/>
              </a:lnSpc>
              <a:spcBef>
                <a:spcPts val="130"/>
              </a:spcBef>
              <a:buChar char="-"/>
              <a:tabLst>
                <a:tab pos="203835" algn="l"/>
              </a:tabLst>
            </a:pP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желание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учиться;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3005"/>
              </a:lnSpc>
              <a:buChar char="-"/>
              <a:tabLst>
                <a:tab pos="203835" algn="l"/>
              </a:tabLst>
            </a:pPr>
            <a:r>
              <a:rPr sz="2750" b="0" spc="-10" dirty="0">
                <a:solidFill>
                  <a:srgbClr val="002060"/>
                </a:solidFill>
                <a:latin typeface="Calibri Light"/>
                <a:cs typeface="Calibri Light"/>
              </a:rPr>
              <a:t>хорошее</a:t>
            </a:r>
            <a:r>
              <a:rPr sz="2750" b="0" spc="2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здоровье;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3040"/>
              </a:lnSpc>
              <a:buChar char="-"/>
              <a:tabLst>
                <a:tab pos="203835" algn="l"/>
              </a:tabLst>
            </a:pP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развитая</a:t>
            </a:r>
            <a:r>
              <a:rPr sz="2750" b="0" spc="11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моторика;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ts val="3000"/>
              </a:lnSpc>
              <a:spcBef>
                <a:spcPts val="240"/>
              </a:spcBef>
              <a:buChar char="-"/>
              <a:tabLst>
                <a:tab pos="203835" algn="l"/>
              </a:tabLst>
            </a:pP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хороший уровень </a:t>
            </a:r>
            <a:r>
              <a:rPr sz="2750" b="0" spc="5" dirty="0">
                <a:solidFill>
                  <a:srgbClr val="002060"/>
                </a:solidFill>
                <a:latin typeface="Calibri Light"/>
                <a:cs typeface="Calibri Light"/>
              </a:rPr>
              <a:t>развития познавательных  процессов;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2845"/>
              </a:lnSpc>
              <a:buChar char="-"/>
              <a:tabLst>
                <a:tab pos="203835" algn="l"/>
              </a:tabLst>
            </a:pP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стремление к</a:t>
            </a: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2060"/>
                </a:solidFill>
                <a:latin typeface="Calibri Light"/>
                <a:cs typeface="Calibri Light"/>
              </a:rPr>
              <a:t>общению;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3190"/>
              </a:lnSpc>
              <a:buChar char="-"/>
              <a:tabLst>
                <a:tab pos="203835" algn="l"/>
              </a:tabLst>
            </a:pP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развитая </a:t>
            </a: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волевая</a:t>
            </a:r>
            <a:r>
              <a:rPr sz="2750" b="0" spc="229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сфера.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7625" y="3714750"/>
            <a:ext cx="4724400" cy="3143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4" y="781685"/>
            <a:ext cx="8054975" cy="27847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Поэтому</a:t>
            </a:r>
            <a:r>
              <a:rPr sz="2750" b="0" spc="-19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55" dirty="0">
                <a:solidFill>
                  <a:srgbClr val="7030A0"/>
                </a:solidFill>
                <a:latin typeface="Calibri Light"/>
                <a:cs typeface="Calibri Light"/>
              </a:rPr>
              <a:t>Вам,</a:t>
            </a:r>
            <a:r>
              <a:rPr sz="2750" b="0" spc="-24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родители,</a:t>
            </a:r>
            <a:r>
              <a:rPr sz="2750" b="0" spc="-25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60" dirty="0">
                <a:solidFill>
                  <a:srgbClr val="7030A0"/>
                </a:solidFill>
                <a:latin typeface="Calibri Light"/>
                <a:cs typeface="Calibri Light"/>
              </a:rPr>
              <a:t>надо</a:t>
            </a:r>
            <a:r>
              <a:rPr sz="2750" b="0" spc="-26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обратить</a:t>
            </a:r>
            <a:r>
              <a:rPr sz="2750" b="0" spc="-24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30" dirty="0">
                <a:solidFill>
                  <a:srgbClr val="7030A0"/>
                </a:solidFill>
                <a:latin typeface="Calibri Light"/>
                <a:cs typeface="Calibri Light"/>
              </a:rPr>
              <a:t>сейчас  </a:t>
            </a:r>
            <a:r>
              <a:rPr sz="2750" b="0" spc="20" dirty="0">
                <a:solidFill>
                  <a:srgbClr val="7030A0"/>
                </a:solidFill>
                <a:latin typeface="Calibri Light"/>
                <a:cs typeface="Calibri Light"/>
              </a:rPr>
              <a:t>серьезное</a:t>
            </a:r>
            <a:r>
              <a:rPr sz="2750" b="0" spc="-20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внимание</a:t>
            </a:r>
            <a:r>
              <a:rPr sz="2750" b="0" spc="-27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65" dirty="0">
                <a:solidFill>
                  <a:srgbClr val="7030A0"/>
                </a:solidFill>
                <a:latin typeface="Calibri Light"/>
                <a:cs typeface="Calibri Light"/>
              </a:rPr>
              <a:t>на</a:t>
            </a:r>
            <a:r>
              <a:rPr sz="2750" b="0" spc="-13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воспитание</a:t>
            </a:r>
            <a:r>
              <a:rPr sz="2750" b="0" spc="-26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7030A0"/>
                </a:solidFill>
                <a:latin typeface="Calibri Light"/>
                <a:cs typeface="Calibri Light"/>
              </a:rPr>
              <a:t>у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7030A0"/>
                </a:solidFill>
                <a:latin typeface="Calibri Light"/>
                <a:cs typeface="Calibri Light"/>
              </a:rPr>
              <a:t>них:</a:t>
            </a:r>
            <a:endParaRPr sz="2750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12700">
              <a:lnSpc>
                <a:spcPts val="2790"/>
              </a:lnSpc>
            </a:pP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а)</a:t>
            </a:r>
            <a:r>
              <a:rPr sz="2750" b="0" spc="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послушания;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>
              <a:lnSpc>
                <a:spcPts val="3040"/>
              </a:lnSpc>
            </a:pP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б)</a:t>
            </a:r>
            <a:r>
              <a:rPr sz="2750" b="0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сдержанности;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1746885">
              <a:lnSpc>
                <a:spcPts val="3010"/>
              </a:lnSpc>
              <a:spcBef>
                <a:spcPts val="229"/>
              </a:spcBef>
            </a:pP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в)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вежливого отношения к людям;  </a:t>
            </a:r>
            <a:endParaRPr lang="ru-RU" sz="2750" b="0" spc="10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1746885">
              <a:lnSpc>
                <a:spcPts val="3010"/>
              </a:lnSpc>
              <a:spcBef>
                <a:spcPts val="229"/>
              </a:spcBef>
            </a:pPr>
            <a:r>
              <a:rPr sz="2750" b="0" spc="20" dirty="0" smtClean="0">
                <a:solidFill>
                  <a:srgbClr val="002060"/>
                </a:solidFill>
                <a:latin typeface="Calibri Light"/>
                <a:cs typeface="Calibri Light"/>
              </a:rPr>
              <a:t>г</a:t>
            </a: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)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умение культурно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вести</a:t>
            </a:r>
            <a:r>
              <a:rPr sz="2750" b="0" spc="2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2060"/>
                </a:solidFill>
                <a:latin typeface="Calibri Light"/>
                <a:cs typeface="Calibri Light"/>
              </a:rPr>
              <a:t>себя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>
              <a:lnSpc>
                <a:spcPts val="2945"/>
              </a:lnSpc>
            </a:pP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в </a:t>
            </a:r>
            <a:r>
              <a:rPr sz="2750" b="0" spc="5" dirty="0">
                <a:solidFill>
                  <a:srgbClr val="002060"/>
                </a:solidFill>
                <a:latin typeface="Calibri Light"/>
                <a:cs typeface="Calibri Light"/>
              </a:rPr>
              <a:t>обществе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детей,</a:t>
            </a:r>
            <a:r>
              <a:rPr sz="2750" b="0" spc="30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взрослых.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4600" y="2771775"/>
            <a:ext cx="26670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384" y="689355"/>
            <a:ext cx="8663051" cy="1747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6579" y="761619"/>
            <a:ext cx="5530342" cy="509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8910" y="1017581"/>
            <a:ext cx="84848" cy="118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0036" y="1021714"/>
            <a:ext cx="78740" cy="109855"/>
          </a:xfrm>
          <a:custGeom>
            <a:avLst/>
            <a:gdLst/>
            <a:ahLst/>
            <a:cxnLst/>
            <a:rect l="l" t="t" r="r" b="b"/>
            <a:pathLst>
              <a:path w="78739" h="109855">
                <a:moveTo>
                  <a:pt x="0" y="0"/>
                </a:moveTo>
                <a:lnTo>
                  <a:pt x="0" y="85725"/>
                </a:lnTo>
                <a:lnTo>
                  <a:pt x="0" y="94487"/>
                </a:lnTo>
                <a:lnTo>
                  <a:pt x="1396" y="100584"/>
                </a:lnTo>
                <a:lnTo>
                  <a:pt x="4190" y="104267"/>
                </a:lnTo>
                <a:lnTo>
                  <a:pt x="6985" y="107823"/>
                </a:lnTo>
                <a:lnTo>
                  <a:pt x="12954" y="109727"/>
                </a:lnTo>
                <a:lnTo>
                  <a:pt x="22351" y="109727"/>
                </a:lnTo>
                <a:lnTo>
                  <a:pt x="62230" y="93218"/>
                </a:lnTo>
                <a:lnTo>
                  <a:pt x="78612" y="51435"/>
                </a:lnTo>
                <a:lnTo>
                  <a:pt x="77469" y="38911"/>
                </a:lnTo>
                <a:lnTo>
                  <a:pt x="49756" y="6911"/>
                </a:lnTo>
                <a:lnTo>
                  <a:pt x="19569" y="763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3564" y="997769"/>
            <a:ext cx="70751" cy="112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9125" y="909250"/>
            <a:ext cx="100215" cy="223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0036" y="905383"/>
            <a:ext cx="66675" cy="99060"/>
          </a:xfrm>
          <a:custGeom>
            <a:avLst/>
            <a:gdLst/>
            <a:ahLst/>
            <a:cxnLst/>
            <a:rect l="l" t="t" r="r" b="b"/>
            <a:pathLst>
              <a:path w="66675" h="99059">
                <a:moveTo>
                  <a:pt x="0" y="0"/>
                </a:moveTo>
                <a:lnTo>
                  <a:pt x="0" y="98805"/>
                </a:lnTo>
                <a:lnTo>
                  <a:pt x="29023" y="94997"/>
                </a:lnTo>
                <a:lnTo>
                  <a:pt x="49783" y="85486"/>
                </a:lnTo>
                <a:lnTo>
                  <a:pt x="62257" y="70284"/>
                </a:lnTo>
                <a:lnTo>
                  <a:pt x="66420" y="49402"/>
                </a:lnTo>
                <a:lnTo>
                  <a:pt x="62257" y="28092"/>
                </a:lnTo>
                <a:lnTo>
                  <a:pt x="49783" y="12747"/>
                </a:lnTo>
                <a:lnTo>
                  <a:pt x="29023" y="3379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4995" y="895026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0120" y="895026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7195" y="895026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33574" y="894772"/>
            <a:ext cx="90182" cy="247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2814" y="893375"/>
            <a:ext cx="85483" cy="10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9414" y="893375"/>
            <a:ext cx="85483" cy="10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8558" y="887857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4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50" y="44830"/>
                </a:lnTo>
                <a:lnTo>
                  <a:pt x="260350" y="210946"/>
                </a:lnTo>
                <a:lnTo>
                  <a:pt x="278638" y="250189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7888" y="887857"/>
            <a:ext cx="263525" cy="260985"/>
          </a:xfrm>
          <a:custGeom>
            <a:avLst/>
            <a:gdLst/>
            <a:ahLst/>
            <a:cxnLst/>
            <a:rect l="l" t="t" r="r" b="b"/>
            <a:pathLst>
              <a:path w="263525" h="260984">
                <a:moveTo>
                  <a:pt x="0" y="0"/>
                </a:moveTo>
                <a:lnTo>
                  <a:pt x="133476" y="0"/>
                </a:lnTo>
                <a:lnTo>
                  <a:pt x="133476" y="10287"/>
                </a:lnTo>
                <a:lnTo>
                  <a:pt x="122300" y="11937"/>
                </a:lnTo>
                <a:lnTo>
                  <a:pt x="114935" y="15747"/>
                </a:lnTo>
                <a:lnTo>
                  <a:pt x="105790" y="54609"/>
                </a:lnTo>
                <a:lnTo>
                  <a:pt x="105790" y="116839"/>
                </a:lnTo>
                <a:lnTo>
                  <a:pt x="125857" y="116839"/>
                </a:lnTo>
                <a:lnTo>
                  <a:pt x="157841" y="118054"/>
                </a:lnTo>
                <a:lnTo>
                  <a:pt x="209188" y="127769"/>
                </a:lnTo>
                <a:lnTo>
                  <a:pt x="243748" y="146915"/>
                </a:lnTo>
                <a:lnTo>
                  <a:pt x="263144" y="189991"/>
                </a:lnTo>
                <a:lnTo>
                  <a:pt x="261237" y="205353"/>
                </a:lnTo>
                <a:lnTo>
                  <a:pt x="232537" y="241553"/>
                </a:lnTo>
                <a:lnTo>
                  <a:pt x="194437" y="256016"/>
                </a:lnTo>
                <a:lnTo>
                  <a:pt x="141477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5" y="249046"/>
                </a:lnTo>
                <a:lnTo>
                  <a:pt x="18161" y="245490"/>
                </a:lnTo>
                <a:lnTo>
                  <a:pt x="27686" y="208406"/>
                </a:lnTo>
                <a:lnTo>
                  <a:pt x="27686" y="50672"/>
                </a:lnTo>
                <a:lnTo>
                  <a:pt x="10413" y="1193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1089" y="887857"/>
            <a:ext cx="260350" cy="260985"/>
          </a:xfrm>
          <a:custGeom>
            <a:avLst/>
            <a:gdLst/>
            <a:ahLst/>
            <a:cxnLst/>
            <a:rect l="l" t="t" r="r" b="b"/>
            <a:pathLst>
              <a:path w="260350" h="260984">
                <a:moveTo>
                  <a:pt x="0" y="0"/>
                </a:moveTo>
                <a:lnTo>
                  <a:pt x="259969" y="0"/>
                </a:lnTo>
                <a:lnTo>
                  <a:pt x="259969" y="68071"/>
                </a:lnTo>
                <a:lnTo>
                  <a:pt x="249682" y="68071"/>
                </a:lnTo>
                <a:lnTo>
                  <a:pt x="246897" y="55117"/>
                </a:lnTo>
                <a:lnTo>
                  <a:pt x="243506" y="44259"/>
                </a:lnTo>
                <a:lnTo>
                  <a:pt x="209107" y="18238"/>
                </a:lnTo>
                <a:lnTo>
                  <a:pt x="195580" y="17525"/>
                </a:lnTo>
                <a:lnTo>
                  <a:pt x="169037" y="17525"/>
                </a:lnTo>
                <a:lnTo>
                  <a:pt x="169037" y="207517"/>
                </a:lnTo>
                <a:lnTo>
                  <a:pt x="169439" y="219614"/>
                </a:lnTo>
                <a:lnTo>
                  <a:pt x="198374" y="250570"/>
                </a:lnTo>
                <a:lnTo>
                  <a:pt x="198374" y="260857"/>
                </a:lnTo>
                <a:lnTo>
                  <a:pt x="61595" y="260857"/>
                </a:lnTo>
                <a:lnTo>
                  <a:pt x="61595" y="250570"/>
                </a:lnTo>
                <a:lnTo>
                  <a:pt x="72771" y="250570"/>
                </a:lnTo>
                <a:lnTo>
                  <a:pt x="80390" y="247650"/>
                </a:lnTo>
                <a:lnTo>
                  <a:pt x="90932" y="207517"/>
                </a:lnTo>
                <a:lnTo>
                  <a:pt x="90932" y="17525"/>
                </a:lnTo>
                <a:lnTo>
                  <a:pt x="65024" y="17525"/>
                </a:lnTo>
                <a:lnTo>
                  <a:pt x="52357" y="18143"/>
                </a:lnTo>
                <a:lnTo>
                  <a:pt x="17525" y="42354"/>
                </a:lnTo>
                <a:lnTo>
                  <a:pt x="10287" y="68071"/>
                </a:lnTo>
                <a:lnTo>
                  <a:pt x="0" y="68071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3458" y="887857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4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50" y="44830"/>
                </a:lnTo>
                <a:lnTo>
                  <a:pt x="260350" y="210946"/>
                </a:lnTo>
                <a:lnTo>
                  <a:pt x="278638" y="250189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9547" y="887857"/>
            <a:ext cx="267970" cy="260985"/>
          </a:xfrm>
          <a:custGeom>
            <a:avLst/>
            <a:gdLst/>
            <a:ahLst/>
            <a:cxnLst/>
            <a:rect l="l" t="t" r="r" b="b"/>
            <a:pathLst>
              <a:path w="267969" h="260984">
                <a:moveTo>
                  <a:pt x="0" y="0"/>
                </a:moveTo>
                <a:lnTo>
                  <a:pt x="143890" y="0"/>
                </a:lnTo>
                <a:lnTo>
                  <a:pt x="165514" y="1004"/>
                </a:lnTo>
                <a:lnTo>
                  <a:pt x="217931" y="16255"/>
                </a:lnTo>
                <a:lnTo>
                  <a:pt x="244846" y="49617"/>
                </a:lnTo>
                <a:lnTo>
                  <a:pt x="246633" y="64642"/>
                </a:lnTo>
                <a:lnTo>
                  <a:pt x="242897" y="84504"/>
                </a:lnTo>
                <a:lnTo>
                  <a:pt x="231695" y="100853"/>
                </a:lnTo>
                <a:lnTo>
                  <a:pt x="213040" y="113702"/>
                </a:lnTo>
                <a:lnTo>
                  <a:pt x="186944" y="123062"/>
                </a:lnTo>
                <a:lnTo>
                  <a:pt x="222208" y="130796"/>
                </a:lnTo>
                <a:lnTo>
                  <a:pt x="247411" y="144637"/>
                </a:lnTo>
                <a:lnTo>
                  <a:pt x="262542" y="164550"/>
                </a:lnTo>
                <a:lnTo>
                  <a:pt x="267588" y="190500"/>
                </a:lnTo>
                <a:lnTo>
                  <a:pt x="265543" y="207006"/>
                </a:lnTo>
                <a:lnTo>
                  <a:pt x="234950" y="243331"/>
                </a:lnTo>
                <a:lnTo>
                  <a:pt x="196167" y="256476"/>
                </a:lnTo>
                <a:lnTo>
                  <a:pt x="145287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8695" y="249233"/>
                </a:lnTo>
                <a:lnTo>
                  <a:pt x="15557" y="247300"/>
                </a:lnTo>
                <a:lnTo>
                  <a:pt x="28447" y="214248"/>
                </a:lnTo>
                <a:lnTo>
                  <a:pt x="28447" y="58800"/>
                </a:lnTo>
                <a:lnTo>
                  <a:pt x="23240" y="19430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589" y="887857"/>
            <a:ext cx="260350" cy="260985"/>
          </a:xfrm>
          <a:custGeom>
            <a:avLst/>
            <a:gdLst/>
            <a:ahLst/>
            <a:cxnLst/>
            <a:rect l="l" t="t" r="r" b="b"/>
            <a:pathLst>
              <a:path w="260350" h="260984">
                <a:moveTo>
                  <a:pt x="0" y="0"/>
                </a:moveTo>
                <a:lnTo>
                  <a:pt x="259969" y="0"/>
                </a:lnTo>
                <a:lnTo>
                  <a:pt x="259969" y="68071"/>
                </a:lnTo>
                <a:lnTo>
                  <a:pt x="249681" y="68071"/>
                </a:lnTo>
                <a:lnTo>
                  <a:pt x="246897" y="55117"/>
                </a:lnTo>
                <a:lnTo>
                  <a:pt x="243506" y="44259"/>
                </a:lnTo>
                <a:lnTo>
                  <a:pt x="209107" y="18238"/>
                </a:lnTo>
                <a:lnTo>
                  <a:pt x="195580" y="17525"/>
                </a:lnTo>
                <a:lnTo>
                  <a:pt x="169037" y="17525"/>
                </a:lnTo>
                <a:lnTo>
                  <a:pt x="169037" y="207517"/>
                </a:lnTo>
                <a:lnTo>
                  <a:pt x="169439" y="219614"/>
                </a:lnTo>
                <a:lnTo>
                  <a:pt x="198374" y="250570"/>
                </a:lnTo>
                <a:lnTo>
                  <a:pt x="198374" y="260857"/>
                </a:lnTo>
                <a:lnTo>
                  <a:pt x="61594" y="260857"/>
                </a:lnTo>
                <a:lnTo>
                  <a:pt x="61594" y="250570"/>
                </a:lnTo>
                <a:lnTo>
                  <a:pt x="72771" y="250570"/>
                </a:lnTo>
                <a:lnTo>
                  <a:pt x="80391" y="247650"/>
                </a:lnTo>
                <a:lnTo>
                  <a:pt x="90931" y="207517"/>
                </a:lnTo>
                <a:lnTo>
                  <a:pt x="90931" y="17525"/>
                </a:lnTo>
                <a:lnTo>
                  <a:pt x="65024" y="17525"/>
                </a:lnTo>
                <a:lnTo>
                  <a:pt x="52357" y="18143"/>
                </a:lnTo>
                <a:lnTo>
                  <a:pt x="17525" y="42354"/>
                </a:lnTo>
                <a:lnTo>
                  <a:pt x="10287" y="68071"/>
                </a:lnTo>
                <a:lnTo>
                  <a:pt x="0" y="68071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4661" y="883285"/>
            <a:ext cx="302260" cy="265430"/>
          </a:xfrm>
          <a:custGeom>
            <a:avLst/>
            <a:gdLst/>
            <a:ahLst/>
            <a:cxnLst/>
            <a:rect l="l" t="t" r="r" b="b"/>
            <a:pathLst>
              <a:path w="302259" h="265430">
                <a:moveTo>
                  <a:pt x="243967" y="0"/>
                </a:moveTo>
                <a:lnTo>
                  <a:pt x="282448" y="12445"/>
                </a:lnTo>
                <a:lnTo>
                  <a:pt x="298958" y="45212"/>
                </a:lnTo>
                <a:lnTo>
                  <a:pt x="298342" y="52736"/>
                </a:lnTo>
                <a:lnTo>
                  <a:pt x="271625" y="82240"/>
                </a:lnTo>
                <a:lnTo>
                  <a:pt x="264287" y="82930"/>
                </a:lnTo>
                <a:lnTo>
                  <a:pt x="250479" y="80906"/>
                </a:lnTo>
                <a:lnTo>
                  <a:pt x="240506" y="74834"/>
                </a:lnTo>
                <a:lnTo>
                  <a:pt x="234390" y="64714"/>
                </a:lnTo>
                <a:lnTo>
                  <a:pt x="232156" y="50545"/>
                </a:lnTo>
                <a:lnTo>
                  <a:pt x="232029" y="35432"/>
                </a:lnTo>
                <a:lnTo>
                  <a:pt x="228727" y="27939"/>
                </a:lnTo>
                <a:lnTo>
                  <a:pt x="222377" y="27939"/>
                </a:lnTo>
                <a:lnTo>
                  <a:pt x="215284" y="30323"/>
                </a:lnTo>
                <a:lnTo>
                  <a:pt x="208121" y="37480"/>
                </a:lnTo>
                <a:lnTo>
                  <a:pt x="200910" y="49424"/>
                </a:lnTo>
                <a:lnTo>
                  <a:pt x="193675" y="66166"/>
                </a:lnTo>
                <a:lnTo>
                  <a:pt x="188297" y="80337"/>
                </a:lnTo>
                <a:lnTo>
                  <a:pt x="183800" y="91614"/>
                </a:lnTo>
                <a:lnTo>
                  <a:pt x="162179" y="123443"/>
                </a:lnTo>
                <a:lnTo>
                  <a:pt x="175301" y="126446"/>
                </a:lnTo>
                <a:lnTo>
                  <a:pt x="209879" y="144714"/>
                </a:lnTo>
                <a:lnTo>
                  <a:pt x="236347" y="181737"/>
                </a:lnTo>
                <a:lnTo>
                  <a:pt x="261239" y="221614"/>
                </a:lnTo>
                <a:lnTo>
                  <a:pt x="271095" y="235640"/>
                </a:lnTo>
                <a:lnTo>
                  <a:pt x="281225" y="245903"/>
                </a:lnTo>
                <a:lnTo>
                  <a:pt x="291617" y="252404"/>
                </a:lnTo>
                <a:lnTo>
                  <a:pt x="302260" y="255142"/>
                </a:lnTo>
                <a:lnTo>
                  <a:pt x="302260" y="265429"/>
                </a:lnTo>
                <a:lnTo>
                  <a:pt x="201803" y="265429"/>
                </a:lnTo>
                <a:lnTo>
                  <a:pt x="124206" y="138429"/>
                </a:lnTo>
                <a:lnTo>
                  <a:pt x="107442" y="138429"/>
                </a:lnTo>
                <a:lnTo>
                  <a:pt x="107442" y="211074"/>
                </a:lnTo>
                <a:lnTo>
                  <a:pt x="107819" y="222337"/>
                </a:lnTo>
                <a:lnTo>
                  <a:pt x="132842" y="255142"/>
                </a:lnTo>
                <a:lnTo>
                  <a:pt x="132842" y="265429"/>
                </a:lnTo>
                <a:lnTo>
                  <a:pt x="0" y="265429"/>
                </a:lnTo>
                <a:lnTo>
                  <a:pt x="0" y="255142"/>
                </a:lnTo>
                <a:lnTo>
                  <a:pt x="8763" y="254888"/>
                </a:lnTo>
                <a:lnTo>
                  <a:pt x="15875" y="252602"/>
                </a:lnTo>
                <a:lnTo>
                  <a:pt x="29337" y="214122"/>
                </a:lnTo>
                <a:lnTo>
                  <a:pt x="29337" y="60070"/>
                </a:lnTo>
                <a:lnTo>
                  <a:pt x="18923" y="18034"/>
                </a:lnTo>
                <a:lnTo>
                  <a:pt x="11176" y="14859"/>
                </a:lnTo>
                <a:lnTo>
                  <a:pt x="0" y="14859"/>
                </a:lnTo>
                <a:lnTo>
                  <a:pt x="0" y="4572"/>
                </a:lnTo>
                <a:lnTo>
                  <a:pt x="132842" y="4572"/>
                </a:lnTo>
                <a:lnTo>
                  <a:pt x="132842" y="14859"/>
                </a:lnTo>
                <a:lnTo>
                  <a:pt x="122809" y="15239"/>
                </a:lnTo>
                <a:lnTo>
                  <a:pt x="116078" y="18034"/>
                </a:lnTo>
                <a:lnTo>
                  <a:pt x="107442" y="56387"/>
                </a:lnTo>
                <a:lnTo>
                  <a:pt x="107442" y="120650"/>
                </a:lnTo>
                <a:lnTo>
                  <a:pt x="150241" y="110362"/>
                </a:lnTo>
                <a:lnTo>
                  <a:pt x="172466" y="71500"/>
                </a:lnTo>
                <a:lnTo>
                  <a:pt x="179917" y="52802"/>
                </a:lnTo>
                <a:lnTo>
                  <a:pt x="187404" y="37258"/>
                </a:lnTo>
                <a:lnTo>
                  <a:pt x="220440" y="3889"/>
                </a:lnTo>
                <a:lnTo>
                  <a:pt x="231513" y="974"/>
                </a:lnTo>
                <a:lnTo>
                  <a:pt x="243967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2186" y="883285"/>
            <a:ext cx="302260" cy="265430"/>
          </a:xfrm>
          <a:custGeom>
            <a:avLst/>
            <a:gdLst/>
            <a:ahLst/>
            <a:cxnLst/>
            <a:rect l="l" t="t" r="r" b="b"/>
            <a:pathLst>
              <a:path w="302259" h="265430">
                <a:moveTo>
                  <a:pt x="243966" y="0"/>
                </a:moveTo>
                <a:lnTo>
                  <a:pt x="282447" y="12445"/>
                </a:lnTo>
                <a:lnTo>
                  <a:pt x="298958" y="45212"/>
                </a:lnTo>
                <a:lnTo>
                  <a:pt x="298342" y="52736"/>
                </a:lnTo>
                <a:lnTo>
                  <a:pt x="271625" y="82240"/>
                </a:lnTo>
                <a:lnTo>
                  <a:pt x="264287" y="82930"/>
                </a:lnTo>
                <a:lnTo>
                  <a:pt x="250479" y="80906"/>
                </a:lnTo>
                <a:lnTo>
                  <a:pt x="240506" y="74834"/>
                </a:lnTo>
                <a:lnTo>
                  <a:pt x="234390" y="64714"/>
                </a:lnTo>
                <a:lnTo>
                  <a:pt x="232156" y="50545"/>
                </a:lnTo>
                <a:lnTo>
                  <a:pt x="232029" y="35432"/>
                </a:lnTo>
                <a:lnTo>
                  <a:pt x="228727" y="27939"/>
                </a:lnTo>
                <a:lnTo>
                  <a:pt x="222377" y="27939"/>
                </a:lnTo>
                <a:lnTo>
                  <a:pt x="215284" y="30323"/>
                </a:lnTo>
                <a:lnTo>
                  <a:pt x="208121" y="37480"/>
                </a:lnTo>
                <a:lnTo>
                  <a:pt x="200910" y="49424"/>
                </a:lnTo>
                <a:lnTo>
                  <a:pt x="193674" y="66166"/>
                </a:lnTo>
                <a:lnTo>
                  <a:pt x="188297" y="80337"/>
                </a:lnTo>
                <a:lnTo>
                  <a:pt x="183800" y="91614"/>
                </a:lnTo>
                <a:lnTo>
                  <a:pt x="162178" y="123443"/>
                </a:lnTo>
                <a:lnTo>
                  <a:pt x="175301" y="126446"/>
                </a:lnTo>
                <a:lnTo>
                  <a:pt x="209879" y="144714"/>
                </a:lnTo>
                <a:lnTo>
                  <a:pt x="236346" y="181737"/>
                </a:lnTo>
                <a:lnTo>
                  <a:pt x="261238" y="221614"/>
                </a:lnTo>
                <a:lnTo>
                  <a:pt x="271095" y="235640"/>
                </a:lnTo>
                <a:lnTo>
                  <a:pt x="281225" y="245903"/>
                </a:lnTo>
                <a:lnTo>
                  <a:pt x="291617" y="252404"/>
                </a:lnTo>
                <a:lnTo>
                  <a:pt x="302260" y="255142"/>
                </a:lnTo>
                <a:lnTo>
                  <a:pt x="302260" y="265429"/>
                </a:lnTo>
                <a:lnTo>
                  <a:pt x="201803" y="265429"/>
                </a:lnTo>
                <a:lnTo>
                  <a:pt x="124205" y="138429"/>
                </a:lnTo>
                <a:lnTo>
                  <a:pt x="107441" y="138429"/>
                </a:lnTo>
                <a:lnTo>
                  <a:pt x="107441" y="211074"/>
                </a:lnTo>
                <a:lnTo>
                  <a:pt x="107819" y="222337"/>
                </a:lnTo>
                <a:lnTo>
                  <a:pt x="132841" y="255142"/>
                </a:lnTo>
                <a:lnTo>
                  <a:pt x="132841" y="265429"/>
                </a:lnTo>
                <a:lnTo>
                  <a:pt x="0" y="265429"/>
                </a:lnTo>
                <a:lnTo>
                  <a:pt x="0" y="255142"/>
                </a:lnTo>
                <a:lnTo>
                  <a:pt x="8762" y="254888"/>
                </a:lnTo>
                <a:lnTo>
                  <a:pt x="15875" y="252602"/>
                </a:lnTo>
                <a:lnTo>
                  <a:pt x="29337" y="214122"/>
                </a:lnTo>
                <a:lnTo>
                  <a:pt x="29337" y="60070"/>
                </a:lnTo>
                <a:lnTo>
                  <a:pt x="18923" y="18034"/>
                </a:lnTo>
                <a:lnTo>
                  <a:pt x="11175" y="14859"/>
                </a:lnTo>
                <a:lnTo>
                  <a:pt x="0" y="14859"/>
                </a:lnTo>
                <a:lnTo>
                  <a:pt x="0" y="4572"/>
                </a:lnTo>
                <a:lnTo>
                  <a:pt x="132841" y="4572"/>
                </a:lnTo>
                <a:lnTo>
                  <a:pt x="132841" y="14859"/>
                </a:lnTo>
                <a:lnTo>
                  <a:pt x="122809" y="15239"/>
                </a:lnTo>
                <a:lnTo>
                  <a:pt x="116077" y="18034"/>
                </a:lnTo>
                <a:lnTo>
                  <a:pt x="107441" y="56387"/>
                </a:lnTo>
                <a:lnTo>
                  <a:pt x="107441" y="120650"/>
                </a:lnTo>
                <a:lnTo>
                  <a:pt x="150240" y="110362"/>
                </a:lnTo>
                <a:lnTo>
                  <a:pt x="172465" y="71500"/>
                </a:lnTo>
                <a:lnTo>
                  <a:pt x="179917" y="52802"/>
                </a:lnTo>
                <a:lnTo>
                  <a:pt x="187404" y="37258"/>
                </a:lnTo>
                <a:lnTo>
                  <a:pt x="220440" y="3889"/>
                </a:lnTo>
                <a:lnTo>
                  <a:pt x="231513" y="974"/>
                </a:lnTo>
                <a:lnTo>
                  <a:pt x="2439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1879" y="879983"/>
            <a:ext cx="250825" cy="272415"/>
          </a:xfrm>
          <a:custGeom>
            <a:avLst/>
            <a:gdLst/>
            <a:ahLst/>
            <a:cxnLst/>
            <a:rect l="l" t="t" r="r" b="b"/>
            <a:pathLst>
              <a:path w="250825" h="272415">
                <a:moveTo>
                  <a:pt x="124841" y="0"/>
                </a:moveTo>
                <a:lnTo>
                  <a:pt x="171757" y="8840"/>
                </a:lnTo>
                <a:lnTo>
                  <a:pt x="207410" y="40911"/>
                </a:lnTo>
                <a:lnTo>
                  <a:pt x="215261" y="84611"/>
                </a:lnTo>
                <a:lnTo>
                  <a:pt x="215519" y="103758"/>
                </a:lnTo>
                <a:lnTo>
                  <a:pt x="215519" y="205104"/>
                </a:lnTo>
                <a:lnTo>
                  <a:pt x="215519" y="217042"/>
                </a:lnTo>
                <a:lnTo>
                  <a:pt x="215900" y="224536"/>
                </a:lnTo>
                <a:lnTo>
                  <a:pt x="216916" y="227583"/>
                </a:lnTo>
                <a:lnTo>
                  <a:pt x="217804" y="230631"/>
                </a:lnTo>
                <a:lnTo>
                  <a:pt x="219201" y="232917"/>
                </a:lnTo>
                <a:lnTo>
                  <a:pt x="221106" y="234441"/>
                </a:lnTo>
                <a:lnTo>
                  <a:pt x="222885" y="235838"/>
                </a:lnTo>
                <a:lnTo>
                  <a:pt x="225044" y="236600"/>
                </a:lnTo>
                <a:lnTo>
                  <a:pt x="227456" y="236600"/>
                </a:lnTo>
                <a:lnTo>
                  <a:pt x="232282" y="236600"/>
                </a:lnTo>
                <a:lnTo>
                  <a:pt x="237236" y="233171"/>
                </a:lnTo>
                <a:lnTo>
                  <a:pt x="242316" y="226313"/>
                </a:lnTo>
                <a:lnTo>
                  <a:pt x="250698" y="233044"/>
                </a:lnTo>
                <a:lnTo>
                  <a:pt x="221742" y="263016"/>
                </a:lnTo>
                <a:lnTo>
                  <a:pt x="187832" y="272414"/>
                </a:lnTo>
                <a:lnTo>
                  <a:pt x="177286" y="271750"/>
                </a:lnTo>
                <a:lnTo>
                  <a:pt x="142859" y="248729"/>
                </a:lnTo>
                <a:lnTo>
                  <a:pt x="137668" y="230250"/>
                </a:lnTo>
                <a:lnTo>
                  <a:pt x="114379" y="248679"/>
                </a:lnTo>
                <a:lnTo>
                  <a:pt x="92328" y="261858"/>
                </a:lnTo>
                <a:lnTo>
                  <a:pt x="71516" y="269773"/>
                </a:lnTo>
                <a:lnTo>
                  <a:pt x="51943" y="272414"/>
                </a:lnTo>
                <a:lnTo>
                  <a:pt x="41255" y="271488"/>
                </a:lnTo>
                <a:lnTo>
                  <a:pt x="8358" y="249894"/>
                </a:lnTo>
                <a:lnTo>
                  <a:pt x="0" y="220979"/>
                </a:lnTo>
                <a:lnTo>
                  <a:pt x="1617" y="206478"/>
                </a:lnTo>
                <a:lnTo>
                  <a:pt x="25780" y="167258"/>
                </a:lnTo>
                <a:lnTo>
                  <a:pt x="66532" y="139461"/>
                </a:lnTo>
                <a:lnTo>
                  <a:pt x="137668" y="103758"/>
                </a:lnTo>
                <a:lnTo>
                  <a:pt x="137668" y="77596"/>
                </a:lnTo>
                <a:lnTo>
                  <a:pt x="132334" y="35178"/>
                </a:lnTo>
                <a:lnTo>
                  <a:pt x="122300" y="26924"/>
                </a:lnTo>
                <a:lnTo>
                  <a:pt x="116331" y="23113"/>
                </a:lnTo>
                <a:lnTo>
                  <a:pt x="109600" y="21208"/>
                </a:lnTo>
                <a:lnTo>
                  <a:pt x="102235" y="21208"/>
                </a:lnTo>
                <a:lnTo>
                  <a:pt x="65024" y="36575"/>
                </a:lnTo>
                <a:lnTo>
                  <a:pt x="65024" y="41020"/>
                </a:lnTo>
                <a:lnTo>
                  <a:pt x="65024" y="44957"/>
                </a:lnTo>
                <a:lnTo>
                  <a:pt x="67691" y="49783"/>
                </a:lnTo>
                <a:lnTo>
                  <a:pt x="72898" y="55499"/>
                </a:lnTo>
                <a:lnTo>
                  <a:pt x="77545" y="61452"/>
                </a:lnTo>
                <a:lnTo>
                  <a:pt x="73278" y="101980"/>
                </a:lnTo>
                <a:lnTo>
                  <a:pt x="46609" y="111632"/>
                </a:lnTo>
                <a:lnTo>
                  <a:pt x="38203" y="110966"/>
                </a:lnTo>
                <a:lnTo>
                  <a:pt x="6074" y="83105"/>
                </a:lnTo>
                <a:lnTo>
                  <a:pt x="5334" y="76200"/>
                </a:lnTo>
                <a:lnTo>
                  <a:pt x="6332" y="66242"/>
                </a:lnTo>
                <a:lnTo>
                  <a:pt x="29975" y="29227"/>
                </a:lnTo>
                <a:lnTo>
                  <a:pt x="65659" y="9778"/>
                </a:lnTo>
                <a:lnTo>
                  <a:pt x="109575" y="617"/>
                </a:lnTo>
                <a:lnTo>
                  <a:pt x="124841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3922" y="879983"/>
            <a:ext cx="218440" cy="276860"/>
          </a:xfrm>
          <a:custGeom>
            <a:avLst/>
            <a:gdLst/>
            <a:ahLst/>
            <a:cxnLst/>
            <a:rect l="l" t="t" r="r" b="b"/>
            <a:pathLst>
              <a:path w="218439" h="276859">
                <a:moveTo>
                  <a:pt x="117982" y="0"/>
                </a:moveTo>
                <a:lnTo>
                  <a:pt x="171578" y="18270"/>
                </a:lnTo>
                <a:lnTo>
                  <a:pt x="199701" y="50752"/>
                </a:lnTo>
                <a:lnTo>
                  <a:pt x="215374" y="98948"/>
                </a:lnTo>
                <a:lnTo>
                  <a:pt x="218186" y="128904"/>
                </a:lnTo>
                <a:lnTo>
                  <a:pt x="75056" y="128904"/>
                </a:lnTo>
                <a:lnTo>
                  <a:pt x="77720" y="153529"/>
                </a:lnTo>
                <a:lnTo>
                  <a:pt x="91523" y="194538"/>
                </a:lnTo>
                <a:lnTo>
                  <a:pt x="123840" y="228377"/>
                </a:lnTo>
                <a:lnTo>
                  <a:pt x="148971" y="234187"/>
                </a:lnTo>
                <a:lnTo>
                  <a:pt x="157162" y="233594"/>
                </a:lnTo>
                <a:lnTo>
                  <a:pt x="193532" y="211724"/>
                </a:lnTo>
                <a:lnTo>
                  <a:pt x="208661" y="191134"/>
                </a:lnTo>
                <a:lnTo>
                  <a:pt x="218186" y="197357"/>
                </a:lnTo>
                <a:lnTo>
                  <a:pt x="195897" y="234251"/>
                </a:lnTo>
                <a:lnTo>
                  <a:pt x="157964" y="266426"/>
                </a:lnTo>
                <a:lnTo>
                  <a:pt x="111887" y="276605"/>
                </a:lnTo>
                <a:lnTo>
                  <a:pt x="84617" y="273800"/>
                </a:lnTo>
                <a:lnTo>
                  <a:pt x="40699" y="251424"/>
                </a:lnTo>
                <a:lnTo>
                  <a:pt x="13501" y="212826"/>
                </a:lnTo>
                <a:lnTo>
                  <a:pt x="1500" y="168197"/>
                </a:lnTo>
                <a:lnTo>
                  <a:pt x="0" y="142620"/>
                </a:lnTo>
                <a:lnTo>
                  <a:pt x="2194" y="111617"/>
                </a:lnTo>
                <a:lnTo>
                  <a:pt x="19823" y="59610"/>
                </a:lnTo>
                <a:lnTo>
                  <a:pt x="53689" y="21699"/>
                </a:lnTo>
                <a:lnTo>
                  <a:pt x="95027" y="2407"/>
                </a:lnTo>
                <a:lnTo>
                  <a:pt x="11798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0522" y="879983"/>
            <a:ext cx="218440" cy="276860"/>
          </a:xfrm>
          <a:custGeom>
            <a:avLst/>
            <a:gdLst/>
            <a:ahLst/>
            <a:cxnLst/>
            <a:rect l="l" t="t" r="r" b="b"/>
            <a:pathLst>
              <a:path w="218439" h="276859">
                <a:moveTo>
                  <a:pt x="117982" y="0"/>
                </a:moveTo>
                <a:lnTo>
                  <a:pt x="171578" y="18270"/>
                </a:lnTo>
                <a:lnTo>
                  <a:pt x="199701" y="50752"/>
                </a:lnTo>
                <a:lnTo>
                  <a:pt x="215374" y="98948"/>
                </a:lnTo>
                <a:lnTo>
                  <a:pt x="218186" y="128904"/>
                </a:lnTo>
                <a:lnTo>
                  <a:pt x="75056" y="128904"/>
                </a:lnTo>
                <a:lnTo>
                  <a:pt x="77720" y="153529"/>
                </a:lnTo>
                <a:lnTo>
                  <a:pt x="91523" y="194538"/>
                </a:lnTo>
                <a:lnTo>
                  <a:pt x="123840" y="228377"/>
                </a:lnTo>
                <a:lnTo>
                  <a:pt x="148971" y="234187"/>
                </a:lnTo>
                <a:lnTo>
                  <a:pt x="157162" y="233594"/>
                </a:lnTo>
                <a:lnTo>
                  <a:pt x="193532" y="211724"/>
                </a:lnTo>
                <a:lnTo>
                  <a:pt x="208661" y="191134"/>
                </a:lnTo>
                <a:lnTo>
                  <a:pt x="218186" y="197357"/>
                </a:lnTo>
                <a:lnTo>
                  <a:pt x="195897" y="234251"/>
                </a:lnTo>
                <a:lnTo>
                  <a:pt x="157964" y="266426"/>
                </a:lnTo>
                <a:lnTo>
                  <a:pt x="111887" y="276605"/>
                </a:lnTo>
                <a:lnTo>
                  <a:pt x="84617" y="273800"/>
                </a:lnTo>
                <a:lnTo>
                  <a:pt x="40699" y="251424"/>
                </a:lnTo>
                <a:lnTo>
                  <a:pt x="13501" y="212826"/>
                </a:lnTo>
                <a:lnTo>
                  <a:pt x="1500" y="168197"/>
                </a:lnTo>
                <a:lnTo>
                  <a:pt x="0" y="142620"/>
                </a:lnTo>
                <a:lnTo>
                  <a:pt x="2194" y="111617"/>
                </a:lnTo>
                <a:lnTo>
                  <a:pt x="19823" y="59610"/>
                </a:lnTo>
                <a:lnTo>
                  <a:pt x="53689" y="21699"/>
                </a:lnTo>
                <a:lnTo>
                  <a:pt x="95027" y="2407"/>
                </a:lnTo>
                <a:lnTo>
                  <a:pt x="11798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4546" y="879983"/>
            <a:ext cx="282575" cy="391160"/>
          </a:xfrm>
          <a:custGeom>
            <a:avLst/>
            <a:gdLst/>
            <a:ahLst/>
            <a:cxnLst/>
            <a:rect l="l" t="t" r="r" b="b"/>
            <a:pathLst>
              <a:path w="282575" h="391159">
                <a:moveTo>
                  <a:pt x="181610" y="0"/>
                </a:moveTo>
                <a:lnTo>
                  <a:pt x="221865" y="10233"/>
                </a:lnTo>
                <a:lnTo>
                  <a:pt x="254714" y="39750"/>
                </a:lnTo>
                <a:lnTo>
                  <a:pt x="275209" y="84508"/>
                </a:lnTo>
                <a:lnTo>
                  <a:pt x="282066" y="137032"/>
                </a:lnTo>
                <a:lnTo>
                  <a:pt x="281279" y="156416"/>
                </a:lnTo>
                <a:lnTo>
                  <a:pt x="269366" y="209422"/>
                </a:lnTo>
                <a:lnTo>
                  <a:pt x="243917" y="249785"/>
                </a:lnTo>
                <a:lnTo>
                  <a:pt x="207105" y="272256"/>
                </a:lnTo>
                <a:lnTo>
                  <a:pt x="178815" y="276605"/>
                </a:lnTo>
                <a:lnTo>
                  <a:pt x="168294" y="276010"/>
                </a:lnTo>
                <a:lnTo>
                  <a:pt x="131635" y="262816"/>
                </a:lnTo>
                <a:lnTo>
                  <a:pt x="109347" y="242188"/>
                </a:lnTo>
                <a:lnTo>
                  <a:pt x="109347" y="339343"/>
                </a:lnTo>
                <a:lnTo>
                  <a:pt x="122554" y="377316"/>
                </a:lnTo>
                <a:lnTo>
                  <a:pt x="148716" y="380618"/>
                </a:lnTo>
                <a:lnTo>
                  <a:pt x="148716" y="390905"/>
                </a:lnTo>
                <a:lnTo>
                  <a:pt x="0" y="390905"/>
                </a:lnTo>
                <a:lnTo>
                  <a:pt x="0" y="380618"/>
                </a:lnTo>
                <a:lnTo>
                  <a:pt x="8098" y="379805"/>
                </a:lnTo>
                <a:lnTo>
                  <a:pt x="15065" y="377920"/>
                </a:lnTo>
                <a:lnTo>
                  <a:pt x="31241" y="337692"/>
                </a:lnTo>
                <a:lnTo>
                  <a:pt x="31241" y="62229"/>
                </a:lnTo>
                <a:lnTo>
                  <a:pt x="20859" y="23518"/>
                </a:lnTo>
                <a:lnTo>
                  <a:pt x="0" y="18161"/>
                </a:lnTo>
                <a:lnTo>
                  <a:pt x="0" y="7874"/>
                </a:lnTo>
                <a:lnTo>
                  <a:pt x="109347" y="7874"/>
                </a:lnTo>
                <a:lnTo>
                  <a:pt x="109347" y="42163"/>
                </a:lnTo>
                <a:lnTo>
                  <a:pt x="116230" y="32779"/>
                </a:lnTo>
                <a:lnTo>
                  <a:pt x="147695" y="7340"/>
                </a:lnTo>
                <a:lnTo>
                  <a:pt x="169844" y="811"/>
                </a:lnTo>
                <a:lnTo>
                  <a:pt x="18161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95344" y="879983"/>
            <a:ext cx="219075" cy="276860"/>
          </a:xfrm>
          <a:custGeom>
            <a:avLst/>
            <a:gdLst/>
            <a:ahLst/>
            <a:cxnLst/>
            <a:rect l="l" t="t" r="r" b="b"/>
            <a:pathLst>
              <a:path w="219075" h="276859">
                <a:moveTo>
                  <a:pt x="123062" y="0"/>
                </a:moveTo>
                <a:lnTo>
                  <a:pt x="174372" y="11465"/>
                </a:lnTo>
                <a:lnTo>
                  <a:pt x="205216" y="41925"/>
                </a:lnTo>
                <a:lnTo>
                  <a:pt x="211200" y="65912"/>
                </a:lnTo>
                <a:lnTo>
                  <a:pt x="210603" y="73435"/>
                </a:lnTo>
                <a:lnTo>
                  <a:pt x="176275" y="100711"/>
                </a:lnTo>
                <a:lnTo>
                  <a:pt x="168421" y="100042"/>
                </a:lnTo>
                <a:lnTo>
                  <a:pt x="137650" y="63966"/>
                </a:lnTo>
                <a:lnTo>
                  <a:pt x="135889" y="51053"/>
                </a:lnTo>
                <a:lnTo>
                  <a:pt x="134745" y="42937"/>
                </a:lnTo>
                <a:lnTo>
                  <a:pt x="118490" y="19557"/>
                </a:lnTo>
                <a:lnTo>
                  <a:pt x="112648" y="19557"/>
                </a:lnTo>
                <a:lnTo>
                  <a:pt x="83454" y="45972"/>
                </a:lnTo>
                <a:lnTo>
                  <a:pt x="75310" y="99567"/>
                </a:lnTo>
                <a:lnTo>
                  <a:pt x="76047" y="117832"/>
                </a:lnTo>
                <a:lnTo>
                  <a:pt x="86994" y="170052"/>
                </a:lnTo>
                <a:lnTo>
                  <a:pt x="109479" y="210879"/>
                </a:lnTo>
                <a:lnTo>
                  <a:pt x="145307" y="231415"/>
                </a:lnTo>
                <a:lnTo>
                  <a:pt x="155447" y="232155"/>
                </a:lnTo>
                <a:lnTo>
                  <a:pt x="162139" y="231753"/>
                </a:lnTo>
                <a:lnTo>
                  <a:pt x="202215" y="209661"/>
                </a:lnTo>
                <a:lnTo>
                  <a:pt x="210311" y="201421"/>
                </a:lnTo>
                <a:lnTo>
                  <a:pt x="218947" y="208152"/>
                </a:lnTo>
                <a:lnTo>
                  <a:pt x="186265" y="250140"/>
                </a:lnTo>
                <a:lnTo>
                  <a:pt x="144748" y="272351"/>
                </a:lnTo>
                <a:lnTo>
                  <a:pt x="114680" y="276605"/>
                </a:lnTo>
                <a:lnTo>
                  <a:pt x="89892" y="274133"/>
                </a:lnTo>
                <a:lnTo>
                  <a:pt x="48172" y="254424"/>
                </a:lnTo>
                <a:lnTo>
                  <a:pt x="17573" y="216540"/>
                </a:lnTo>
                <a:lnTo>
                  <a:pt x="1952" y="169245"/>
                </a:lnTo>
                <a:lnTo>
                  <a:pt x="0" y="142620"/>
                </a:lnTo>
                <a:lnTo>
                  <a:pt x="1766" y="116760"/>
                </a:lnTo>
                <a:lnTo>
                  <a:pt x="15966" y="69897"/>
                </a:lnTo>
                <a:lnTo>
                  <a:pt x="47214" y="27485"/>
                </a:lnTo>
                <a:lnTo>
                  <a:pt x="94509" y="3049"/>
                </a:lnTo>
                <a:lnTo>
                  <a:pt x="12306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7976" y="879983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59">
                <a:moveTo>
                  <a:pt x="121665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8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5" y="251156"/>
                </a:lnTo>
                <a:lnTo>
                  <a:pt x="150812" y="273774"/>
                </a:lnTo>
                <a:lnTo>
                  <a:pt x="122427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5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3101" y="879983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59">
                <a:moveTo>
                  <a:pt x="121666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9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6" y="251156"/>
                </a:lnTo>
                <a:lnTo>
                  <a:pt x="150812" y="273774"/>
                </a:lnTo>
                <a:lnTo>
                  <a:pt x="122428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70176" y="879983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59">
                <a:moveTo>
                  <a:pt x="121666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9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6" y="251156"/>
                </a:lnTo>
                <a:lnTo>
                  <a:pt x="150812" y="273774"/>
                </a:lnTo>
                <a:lnTo>
                  <a:pt x="122428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6579" y="770381"/>
            <a:ext cx="334010" cy="378460"/>
          </a:xfrm>
          <a:custGeom>
            <a:avLst/>
            <a:gdLst/>
            <a:ahLst/>
            <a:cxnLst/>
            <a:rect l="l" t="t" r="r" b="b"/>
            <a:pathLst>
              <a:path w="334010" h="378459">
                <a:moveTo>
                  <a:pt x="0" y="0"/>
                </a:moveTo>
                <a:lnTo>
                  <a:pt x="333756" y="0"/>
                </a:lnTo>
                <a:lnTo>
                  <a:pt x="333756" y="102615"/>
                </a:lnTo>
                <a:lnTo>
                  <a:pt x="323469" y="102615"/>
                </a:lnTo>
                <a:lnTo>
                  <a:pt x="319897" y="85044"/>
                </a:lnTo>
                <a:lnTo>
                  <a:pt x="315849" y="70246"/>
                </a:lnTo>
                <a:lnTo>
                  <a:pt x="294703" y="36179"/>
                </a:lnTo>
                <a:lnTo>
                  <a:pt x="241559" y="24794"/>
                </a:lnTo>
                <a:lnTo>
                  <a:pt x="221106" y="24510"/>
                </a:lnTo>
                <a:lnTo>
                  <a:pt x="144018" y="24510"/>
                </a:lnTo>
                <a:lnTo>
                  <a:pt x="144018" y="318642"/>
                </a:lnTo>
                <a:lnTo>
                  <a:pt x="144611" y="333099"/>
                </a:lnTo>
                <a:lnTo>
                  <a:pt x="166639" y="365839"/>
                </a:lnTo>
                <a:lnTo>
                  <a:pt x="187578" y="368045"/>
                </a:lnTo>
                <a:lnTo>
                  <a:pt x="197357" y="368045"/>
                </a:lnTo>
                <a:lnTo>
                  <a:pt x="197357" y="378332"/>
                </a:lnTo>
                <a:lnTo>
                  <a:pt x="0" y="378332"/>
                </a:lnTo>
                <a:lnTo>
                  <a:pt x="0" y="368045"/>
                </a:lnTo>
                <a:lnTo>
                  <a:pt x="10668" y="368045"/>
                </a:lnTo>
                <a:lnTo>
                  <a:pt x="21978" y="367452"/>
                </a:lnTo>
                <a:lnTo>
                  <a:pt x="52518" y="332644"/>
                </a:lnTo>
                <a:lnTo>
                  <a:pt x="53086" y="318642"/>
                </a:lnTo>
                <a:lnTo>
                  <a:pt x="53086" y="57403"/>
                </a:lnTo>
                <a:lnTo>
                  <a:pt x="40836" y="16287"/>
                </a:lnTo>
                <a:lnTo>
                  <a:pt x="12064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6046" y="761619"/>
            <a:ext cx="245110" cy="394970"/>
          </a:xfrm>
          <a:custGeom>
            <a:avLst/>
            <a:gdLst/>
            <a:ahLst/>
            <a:cxnLst/>
            <a:rect l="l" t="t" r="r" b="b"/>
            <a:pathLst>
              <a:path w="245110" h="394969">
                <a:moveTo>
                  <a:pt x="230758" y="0"/>
                </a:moveTo>
                <a:lnTo>
                  <a:pt x="240156" y="0"/>
                </a:lnTo>
                <a:lnTo>
                  <a:pt x="237585" y="10908"/>
                </a:lnTo>
                <a:lnTo>
                  <a:pt x="215011" y="48894"/>
                </a:lnTo>
                <a:lnTo>
                  <a:pt x="171648" y="75076"/>
                </a:lnTo>
                <a:lnTo>
                  <a:pt x="152907" y="76834"/>
                </a:lnTo>
                <a:lnTo>
                  <a:pt x="148970" y="76834"/>
                </a:lnTo>
                <a:lnTo>
                  <a:pt x="142620" y="76453"/>
                </a:lnTo>
                <a:lnTo>
                  <a:pt x="133857" y="75691"/>
                </a:lnTo>
                <a:lnTo>
                  <a:pt x="126111" y="75056"/>
                </a:lnTo>
                <a:lnTo>
                  <a:pt x="120014" y="74802"/>
                </a:lnTo>
                <a:lnTo>
                  <a:pt x="115824" y="74802"/>
                </a:lnTo>
                <a:lnTo>
                  <a:pt x="67264" y="89536"/>
                </a:lnTo>
                <a:lnTo>
                  <a:pt x="31876" y="135445"/>
                </a:lnTo>
                <a:lnTo>
                  <a:pt x="21970" y="186689"/>
                </a:lnTo>
                <a:lnTo>
                  <a:pt x="41713" y="156779"/>
                </a:lnTo>
                <a:lnTo>
                  <a:pt x="64944" y="135429"/>
                </a:lnTo>
                <a:lnTo>
                  <a:pt x="121919" y="118363"/>
                </a:lnTo>
                <a:lnTo>
                  <a:pt x="169322" y="127809"/>
                </a:lnTo>
                <a:lnTo>
                  <a:pt x="208914" y="156209"/>
                </a:lnTo>
                <a:lnTo>
                  <a:pt x="235775" y="200294"/>
                </a:lnTo>
                <a:lnTo>
                  <a:pt x="244728" y="257047"/>
                </a:lnTo>
                <a:lnTo>
                  <a:pt x="242754" y="284356"/>
                </a:lnTo>
                <a:lnTo>
                  <a:pt x="226994" y="333021"/>
                </a:lnTo>
                <a:lnTo>
                  <a:pt x="195851" y="372092"/>
                </a:lnTo>
                <a:lnTo>
                  <a:pt x="150564" y="392424"/>
                </a:lnTo>
                <a:lnTo>
                  <a:pt x="122681" y="394969"/>
                </a:lnTo>
                <a:lnTo>
                  <a:pt x="95539" y="392424"/>
                </a:lnTo>
                <a:lnTo>
                  <a:pt x="50494" y="372092"/>
                </a:lnTo>
                <a:lnTo>
                  <a:pt x="18323" y="331331"/>
                </a:lnTo>
                <a:lnTo>
                  <a:pt x="2028" y="269140"/>
                </a:lnTo>
                <a:lnTo>
                  <a:pt x="0" y="229996"/>
                </a:lnTo>
                <a:lnTo>
                  <a:pt x="1117" y="198231"/>
                </a:lnTo>
                <a:lnTo>
                  <a:pt x="10019" y="138414"/>
                </a:lnTo>
                <a:lnTo>
                  <a:pt x="27568" y="84909"/>
                </a:lnTo>
                <a:lnTo>
                  <a:pt x="52195" y="45337"/>
                </a:lnTo>
                <a:lnTo>
                  <a:pt x="84726" y="20647"/>
                </a:lnTo>
                <a:lnTo>
                  <a:pt x="131831" y="8507"/>
                </a:lnTo>
                <a:lnTo>
                  <a:pt x="161289" y="6984"/>
                </a:lnTo>
                <a:lnTo>
                  <a:pt x="166115" y="6984"/>
                </a:lnTo>
                <a:lnTo>
                  <a:pt x="171830" y="7238"/>
                </a:lnTo>
                <a:lnTo>
                  <a:pt x="178562" y="7619"/>
                </a:lnTo>
                <a:lnTo>
                  <a:pt x="186943" y="8127"/>
                </a:lnTo>
                <a:lnTo>
                  <a:pt x="192912" y="8381"/>
                </a:lnTo>
                <a:lnTo>
                  <a:pt x="196468" y="8381"/>
                </a:lnTo>
                <a:lnTo>
                  <a:pt x="204630" y="7858"/>
                </a:lnTo>
                <a:lnTo>
                  <a:pt x="213090" y="6286"/>
                </a:lnTo>
                <a:lnTo>
                  <a:pt x="221811" y="3667"/>
                </a:lnTo>
                <a:lnTo>
                  <a:pt x="230758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1136" y="1380744"/>
            <a:ext cx="5746622" cy="5104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4" name="object 34"/>
          <p:cNvSpPr/>
          <p:nvPr/>
        </p:nvSpPr>
        <p:spPr>
          <a:xfrm>
            <a:off x="7380027" y="1677092"/>
            <a:ext cx="102501" cy="1025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4460" y="1636706"/>
            <a:ext cx="84848" cy="118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33245" y="1514151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7870" y="1514151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09145" y="1514151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0096" y="1513897"/>
            <a:ext cx="90563" cy="2470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09724" y="1513897"/>
            <a:ext cx="90182" cy="247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88564" y="1512500"/>
            <a:ext cx="85483" cy="10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07682" y="1506982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5">
                <a:moveTo>
                  <a:pt x="0" y="0"/>
                </a:moveTo>
                <a:lnTo>
                  <a:pt x="132842" y="0"/>
                </a:lnTo>
                <a:lnTo>
                  <a:pt x="132842" y="10287"/>
                </a:lnTo>
                <a:lnTo>
                  <a:pt x="123190" y="10667"/>
                </a:lnTo>
                <a:lnTo>
                  <a:pt x="116459" y="13462"/>
                </a:lnTo>
                <a:lnTo>
                  <a:pt x="107442" y="49275"/>
                </a:lnTo>
                <a:lnTo>
                  <a:pt x="107442" y="176529"/>
                </a:lnTo>
                <a:lnTo>
                  <a:pt x="182245" y="47116"/>
                </a:lnTo>
                <a:lnTo>
                  <a:pt x="181721" y="37542"/>
                </a:lnTo>
                <a:lnTo>
                  <a:pt x="165862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941" y="0"/>
                </a:lnTo>
                <a:lnTo>
                  <a:pt x="289941" y="10287"/>
                </a:lnTo>
                <a:lnTo>
                  <a:pt x="279908" y="10413"/>
                </a:lnTo>
                <a:lnTo>
                  <a:pt x="272415" y="12953"/>
                </a:lnTo>
                <a:lnTo>
                  <a:pt x="260350" y="45719"/>
                </a:lnTo>
                <a:lnTo>
                  <a:pt x="260350" y="211708"/>
                </a:lnTo>
                <a:lnTo>
                  <a:pt x="279019" y="250570"/>
                </a:lnTo>
                <a:lnTo>
                  <a:pt x="289941" y="250570"/>
                </a:lnTo>
                <a:lnTo>
                  <a:pt x="289941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8100" y="248235"/>
                </a:lnTo>
                <a:lnTo>
                  <a:pt x="175958" y="241220"/>
                </a:lnTo>
                <a:lnTo>
                  <a:pt x="180673" y="229514"/>
                </a:lnTo>
                <a:lnTo>
                  <a:pt x="182245" y="213105"/>
                </a:lnTo>
                <a:lnTo>
                  <a:pt x="182245" y="85343"/>
                </a:lnTo>
                <a:lnTo>
                  <a:pt x="107442" y="213105"/>
                </a:lnTo>
                <a:lnTo>
                  <a:pt x="109106" y="229157"/>
                </a:lnTo>
                <a:lnTo>
                  <a:pt x="113903" y="240744"/>
                </a:lnTo>
                <a:lnTo>
                  <a:pt x="121818" y="247878"/>
                </a:lnTo>
                <a:lnTo>
                  <a:pt x="132842" y="250570"/>
                </a:lnTo>
                <a:lnTo>
                  <a:pt x="132842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668" y="250570"/>
                </a:lnTo>
                <a:lnTo>
                  <a:pt x="18161" y="247522"/>
                </a:lnTo>
                <a:lnTo>
                  <a:pt x="29337" y="210312"/>
                </a:lnTo>
                <a:lnTo>
                  <a:pt x="29337" y="49275"/>
                </a:lnTo>
                <a:lnTo>
                  <a:pt x="27503" y="32200"/>
                </a:lnTo>
                <a:lnTo>
                  <a:pt x="22002" y="20018"/>
                </a:lnTo>
                <a:lnTo>
                  <a:pt x="12834" y="1271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74308" y="1506982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5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49" y="44830"/>
                </a:lnTo>
                <a:lnTo>
                  <a:pt x="260349" y="210946"/>
                </a:lnTo>
                <a:lnTo>
                  <a:pt x="271017" y="247522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88329" y="1506982"/>
            <a:ext cx="286385" cy="260985"/>
          </a:xfrm>
          <a:custGeom>
            <a:avLst/>
            <a:gdLst/>
            <a:ahLst/>
            <a:cxnLst/>
            <a:rect l="l" t="t" r="r" b="b"/>
            <a:pathLst>
              <a:path w="286385" h="260985">
                <a:moveTo>
                  <a:pt x="0" y="0"/>
                </a:moveTo>
                <a:lnTo>
                  <a:pt x="130302" y="0"/>
                </a:lnTo>
                <a:lnTo>
                  <a:pt x="130302" y="10287"/>
                </a:lnTo>
                <a:lnTo>
                  <a:pt x="122682" y="11429"/>
                </a:lnTo>
                <a:lnTo>
                  <a:pt x="116586" y="14096"/>
                </a:lnTo>
                <a:lnTo>
                  <a:pt x="105664" y="50418"/>
                </a:lnTo>
                <a:lnTo>
                  <a:pt x="105664" y="88391"/>
                </a:lnTo>
                <a:lnTo>
                  <a:pt x="114300" y="127888"/>
                </a:lnTo>
                <a:lnTo>
                  <a:pt x="122047" y="130809"/>
                </a:lnTo>
                <a:lnTo>
                  <a:pt x="134112" y="130809"/>
                </a:lnTo>
                <a:lnTo>
                  <a:pt x="143087" y="130264"/>
                </a:lnTo>
                <a:lnTo>
                  <a:pt x="153812" y="128635"/>
                </a:lnTo>
                <a:lnTo>
                  <a:pt x="166276" y="125934"/>
                </a:lnTo>
                <a:lnTo>
                  <a:pt x="180467" y="122173"/>
                </a:lnTo>
                <a:lnTo>
                  <a:pt x="180467" y="53212"/>
                </a:lnTo>
                <a:lnTo>
                  <a:pt x="172593" y="15747"/>
                </a:lnTo>
                <a:lnTo>
                  <a:pt x="155321" y="10287"/>
                </a:lnTo>
                <a:lnTo>
                  <a:pt x="155321" y="0"/>
                </a:lnTo>
                <a:lnTo>
                  <a:pt x="286004" y="0"/>
                </a:lnTo>
                <a:lnTo>
                  <a:pt x="286004" y="10287"/>
                </a:lnTo>
                <a:lnTo>
                  <a:pt x="276479" y="11175"/>
                </a:lnTo>
                <a:lnTo>
                  <a:pt x="269494" y="14096"/>
                </a:lnTo>
                <a:lnTo>
                  <a:pt x="258572" y="50418"/>
                </a:lnTo>
                <a:lnTo>
                  <a:pt x="258572" y="204723"/>
                </a:lnTo>
                <a:lnTo>
                  <a:pt x="267716" y="245617"/>
                </a:lnTo>
                <a:lnTo>
                  <a:pt x="286004" y="250570"/>
                </a:lnTo>
                <a:lnTo>
                  <a:pt x="286004" y="260857"/>
                </a:lnTo>
                <a:lnTo>
                  <a:pt x="152527" y="260857"/>
                </a:lnTo>
                <a:lnTo>
                  <a:pt x="152527" y="250570"/>
                </a:lnTo>
                <a:lnTo>
                  <a:pt x="161145" y="248882"/>
                </a:lnTo>
                <a:lnTo>
                  <a:pt x="167941" y="246681"/>
                </a:lnTo>
                <a:lnTo>
                  <a:pt x="180467" y="204723"/>
                </a:lnTo>
                <a:lnTo>
                  <a:pt x="180467" y="139191"/>
                </a:lnTo>
                <a:lnTo>
                  <a:pt x="153965" y="147026"/>
                </a:lnTo>
                <a:lnTo>
                  <a:pt x="130476" y="152622"/>
                </a:lnTo>
                <a:lnTo>
                  <a:pt x="110011" y="155979"/>
                </a:lnTo>
                <a:lnTo>
                  <a:pt x="92583" y="157098"/>
                </a:lnTo>
                <a:lnTo>
                  <a:pt x="81555" y="156412"/>
                </a:lnTo>
                <a:lnTo>
                  <a:pt x="45739" y="140833"/>
                </a:lnTo>
                <a:lnTo>
                  <a:pt x="27844" y="98845"/>
                </a:lnTo>
                <a:lnTo>
                  <a:pt x="27559" y="88391"/>
                </a:lnTo>
                <a:lnTo>
                  <a:pt x="27559" y="53212"/>
                </a:lnTo>
                <a:lnTo>
                  <a:pt x="27247" y="41185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83276" y="1506982"/>
            <a:ext cx="275590" cy="384175"/>
          </a:xfrm>
          <a:custGeom>
            <a:avLst/>
            <a:gdLst/>
            <a:ahLst/>
            <a:cxnLst/>
            <a:rect l="l" t="t" r="r" b="b"/>
            <a:pathLst>
              <a:path w="275589" h="384175">
                <a:moveTo>
                  <a:pt x="0" y="0"/>
                </a:moveTo>
                <a:lnTo>
                  <a:pt x="138684" y="0"/>
                </a:lnTo>
                <a:lnTo>
                  <a:pt x="138684" y="10287"/>
                </a:lnTo>
                <a:lnTo>
                  <a:pt x="129539" y="10667"/>
                </a:lnTo>
                <a:lnTo>
                  <a:pt x="123062" y="12445"/>
                </a:lnTo>
                <a:lnTo>
                  <a:pt x="119379" y="15620"/>
                </a:lnTo>
                <a:lnTo>
                  <a:pt x="115697" y="18795"/>
                </a:lnTo>
                <a:lnTo>
                  <a:pt x="113791" y="22605"/>
                </a:lnTo>
                <a:lnTo>
                  <a:pt x="113791" y="27050"/>
                </a:lnTo>
                <a:lnTo>
                  <a:pt x="127762" y="68833"/>
                </a:lnTo>
                <a:lnTo>
                  <a:pt x="172465" y="170941"/>
                </a:lnTo>
                <a:lnTo>
                  <a:pt x="202819" y="92075"/>
                </a:lnTo>
                <a:lnTo>
                  <a:pt x="210006" y="72566"/>
                </a:lnTo>
                <a:lnTo>
                  <a:pt x="215169" y="56308"/>
                </a:lnTo>
                <a:lnTo>
                  <a:pt x="218285" y="43265"/>
                </a:lnTo>
                <a:lnTo>
                  <a:pt x="219328" y="33400"/>
                </a:lnTo>
                <a:lnTo>
                  <a:pt x="219328" y="26542"/>
                </a:lnTo>
                <a:lnTo>
                  <a:pt x="217043" y="21081"/>
                </a:lnTo>
                <a:lnTo>
                  <a:pt x="212471" y="17017"/>
                </a:lnTo>
                <a:lnTo>
                  <a:pt x="207899" y="12826"/>
                </a:lnTo>
                <a:lnTo>
                  <a:pt x="199898" y="10667"/>
                </a:lnTo>
                <a:lnTo>
                  <a:pt x="188340" y="10287"/>
                </a:lnTo>
                <a:lnTo>
                  <a:pt x="188340" y="0"/>
                </a:lnTo>
                <a:lnTo>
                  <a:pt x="275589" y="0"/>
                </a:lnTo>
                <a:lnTo>
                  <a:pt x="275589" y="10287"/>
                </a:lnTo>
                <a:lnTo>
                  <a:pt x="267081" y="11175"/>
                </a:lnTo>
                <a:lnTo>
                  <a:pt x="260096" y="14477"/>
                </a:lnTo>
                <a:lnTo>
                  <a:pt x="236474" y="55983"/>
                </a:lnTo>
                <a:lnTo>
                  <a:pt x="153162" y="271398"/>
                </a:lnTo>
                <a:lnTo>
                  <a:pt x="139969" y="304210"/>
                </a:lnTo>
                <a:lnTo>
                  <a:pt x="119014" y="348926"/>
                </a:lnTo>
                <a:lnTo>
                  <a:pt x="89598" y="378348"/>
                </a:lnTo>
                <a:lnTo>
                  <a:pt x="62991" y="384175"/>
                </a:lnTo>
                <a:lnTo>
                  <a:pt x="51994" y="383343"/>
                </a:lnTo>
                <a:lnTo>
                  <a:pt x="14668" y="356298"/>
                </a:lnTo>
                <a:lnTo>
                  <a:pt x="11049" y="338963"/>
                </a:lnTo>
                <a:lnTo>
                  <a:pt x="11668" y="331221"/>
                </a:lnTo>
                <a:lnTo>
                  <a:pt x="38492" y="302289"/>
                </a:lnTo>
                <a:lnTo>
                  <a:pt x="45465" y="301625"/>
                </a:lnTo>
                <a:lnTo>
                  <a:pt x="54737" y="301625"/>
                </a:lnTo>
                <a:lnTo>
                  <a:pt x="76708" y="338200"/>
                </a:lnTo>
                <a:lnTo>
                  <a:pt x="76835" y="345185"/>
                </a:lnTo>
                <a:lnTo>
                  <a:pt x="77724" y="349757"/>
                </a:lnTo>
                <a:lnTo>
                  <a:pt x="79248" y="351789"/>
                </a:lnTo>
                <a:lnTo>
                  <a:pt x="80645" y="353821"/>
                </a:lnTo>
                <a:lnTo>
                  <a:pt x="82803" y="354838"/>
                </a:lnTo>
                <a:lnTo>
                  <a:pt x="85598" y="354838"/>
                </a:lnTo>
                <a:lnTo>
                  <a:pt x="90043" y="354838"/>
                </a:lnTo>
                <a:lnTo>
                  <a:pt x="94869" y="352170"/>
                </a:lnTo>
                <a:lnTo>
                  <a:pt x="118824" y="312296"/>
                </a:lnTo>
                <a:lnTo>
                  <a:pt x="134112" y="271398"/>
                </a:lnTo>
                <a:lnTo>
                  <a:pt x="49911" y="78104"/>
                </a:lnTo>
                <a:lnTo>
                  <a:pt x="33400" y="42703"/>
                </a:lnTo>
                <a:lnTo>
                  <a:pt x="6145" y="12594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02201" y="1506982"/>
            <a:ext cx="275590" cy="384175"/>
          </a:xfrm>
          <a:custGeom>
            <a:avLst/>
            <a:gdLst/>
            <a:ahLst/>
            <a:cxnLst/>
            <a:rect l="l" t="t" r="r" b="b"/>
            <a:pathLst>
              <a:path w="275589" h="384175">
                <a:moveTo>
                  <a:pt x="0" y="0"/>
                </a:moveTo>
                <a:lnTo>
                  <a:pt x="138684" y="0"/>
                </a:lnTo>
                <a:lnTo>
                  <a:pt x="138684" y="10287"/>
                </a:lnTo>
                <a:lnTo>
                  <a:pt x="129539" y="10667"/>
                </a:lnTo>
                <a:lnTo>
                  <a:pt x="123062" y="12445"/>
                </a:lnTo>
                <a:lnTo>
                  <a:pt x="119379" y="15620"/>
                </a:lnTo>
                <a:lnTo>
                  <a:pt x="115697" y="18795"/>
                </a:lnTo>
                <a:lnTo>
                  <a:pt x="113791" y="22605"/>
                </a:lnTo>
                <a:lnTo>
                  <a:pt x="113791" y="27050"/>
                </a:lnTo>
                <a:lnTo>
                  <a:pt x="127762" y="68833"/>
                </a:lnTo>
                <a:lnTo>
                  <a:pt x="172465" y="170941"/>
                </a:lnTo>
                <a:lnTo>
                  <a:pt x="202819" y="92075"/>
                </a:lnTo>
                <a:lnTo>
                  <a:pt x="210006" y="72566"/>
                </a:lnTo>
                <a:lnTo>
                  <a:pt x="215169" y="56308"/>
                </a:lnTo>
                <a:lnTo>
                  <a:pt x="218285" y="43265"/>
                </a:lnTo>
                <a:lnTo>
                  <a:pt x="219328" y="33400"/>
                </a:lnTo>
                <a:lnTo>
                  <a:pt x="219328" y="26542"/>
                </a:lnTo>
                <a:lnTo>
                  <a:pt x="217043" y="21081"/>
                </a:lnTo>
                <a:lnTo>
                  <a:pt x="212471" y="17017"/>
                </a:lnTo>
                <a:lnTo>
                  <a:pt x="207899" y="12826"/>
                </a:lnTo>
                <a:lnTo>
                  <a:pt x="199898" y="10667"/>
                </a:lnTo>
                <a:lnTo>
                  <a:pt x="188340" y="10287"/>
                </a:lnTo>
                <a:lnTo>
                  <a:pt x="188340" y="0"/>
                </a:lnTo>
                <a:lnTo>
                  <a:pt x="275589" y="0"/>
                </a:lnTo>
                <a:lnTo>
                  <a:pt x="275589" y="10287"/>
                </a:lnTo>
                <a:lnTo>
                  <a:pt x="267081" y="11175"/>
                </a:lnTo>
                <a:lnTo>
                  <a:pt x="260096" y="14477"/>
                </a:lnTo>
                <a:lnTo>
                  <a:pt x="236474" y="55983"/>
                </a:lnTo>
                <a:lnTo>
                  <a:pt x="153162" y="271398"/>
                </a:lnTo>
                <a:lnTo>
                  <a:pt x="139969" y="304210"/>
                </a:lnTo>
                <a:lnTo>
                  <a:pt x="119014" y="348926"/>
                </a:lnTo>
                <a:lnTo>
                  <a:pt x="89598" y="378348"/>
                </a:lnTo>
                <a:lnTo>
                  <a:pt x="62991" y="384175"/>
                </a:lnTo>
                <a:lnTo>
                  <a:pt x="51994" y="383343"/>
                </a:lnTo>
                <a:lnTo>
                  <a:pt x="14668" y="356298"/>
                </a:lnTo>
                <a:lnTo>
                  <a:pt x="11049" y="338963"/>
                </a:lnTo>
                <a:lnTo>
                  <a:pt x="11668" y="331221"/>
                </a:lnTo>
                <a:lnTo>
                  <a:pt x="38492" y="302289"/>
                </a:lnTo>
                <a:lnTo>
                  <a:pt x="45465" y="301625"/>
                </a:lnTo>
                <a:lnTo>
                  <a:pt x="54737" y="301625"/>
                </a:lnTo>
                <a:lnTo>
                  <a:pt x="76708" y="338200"/>
                </a:lnTo>
                <a:lnTo>
                  <a:pt x="76835" y="345185"/>
                </a:lnTo>
                <a:lnTo>
                  <a:pt x="77724" y="349757"/>
                </a:lnTo>
                <a:lnTo>
                  <a:pt x="79248" y="351789"/>
                </a:lnTo>
                <a:lnTo>
                  <a:pt x="80645" y="353821"/>
                </a:lnTo>
                <a:lnTo>
                  <a:pt x="82803" y="354838"/>
                </a:lnTo>
                <a:lnTo>
                  <a:pt x="85598" y="354838"/>
                </a:lnTo>
                <a:lnTo>
                  <a:pt x="90043" y="354838"/>
                </a:lnTo>
                <a:lnTo>
                  <a:pt x="94869" y="352170"/>
                </a:lnTo>
                <a:lnTo>
                  <a:pt x="118824" y="312296"/>
                </a:lnTo>
                <a:lnTo>
                  <a:pt x="134112" y="271398"/>
                </a:lnTo>
                <a:lnTo>
                  <a:pt x="49911" y="78104"/>
                </a:lnTo>
                <a:lnTo>
                  <a:pt x="33400" y="42703"/>
                </a:lnTo>
                <a:lnTo>
                  <a:pt x="6145" y="12594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27296" y="1506982"/>
            <a:ext cx="347980" cy="260985"/>
          </a:xfrm>
          <a:custGeom>
            <a:avLst/>
            <a:gdLst/>
            <a:ahLst/>
            <a:cxnLst/>
            <a:rect l="l" t="t" r="r" b="b"/>
            <a:pathLst>
              <a:path w="347979" h="260985">
                <a:moveTo>
                  <a:pt x="0" y="0"/>
                </a:moveTo>
                <a:lnTo>
                  <a:pt x="109092" y="0"/>
                </a:lnTo>
                <a:lnTo>
                  <a:pt x="175260" y="161797"/>
                </a:lnTo>
                <a:lnTo>
                  <a:pt x="241300" y="0"/>
                </a:lnTo>
                <a:lnTo>
                  <a:pt x="347599" y="0"/>
                </a:lnTo>
                <a:lnTo>
                  <a:pt x="347599" y="10287"/>
                </a:lnTo>
                <a:lnTo>
                  <a:pt x="337438" y="10794"/>
                </a:lnTo>
                <a:lnTo>
                  <a:pt x="330200" y="13842"/>
                </a:lnTo>
                <a:lnTo>
                  <a:pt x="319531" y="48767"/>
                </a:lnTo>
                <a:lnTo>
                  <a:pt x="319531" y="210946"/>
                </a:lnTo>
                <a:lnTo>
                  <a:pt x="336803" y="249935"/>
                </a:lnTo>
                <a:lnTo>
                  <a:pt x="347599" y="250570"/>
                </a:lnTo>
                <a:lnTo>
                  <a:pt x="347599" y="260857"/>
                </a:lnTo>
                <a:lnTo>
                  <a:pt x="210057" y="260857"/>
                </a:lnTo>
                <a:lnTo>
                  <a:pt x="210057" y="250570"/>
                </a:lnTo>
                <a:lnTo>
                  <a:pt x="218080" y="249854"/>
                </a:lnTo>
                <a:lnTo>
                  <a:pt x="224805" y="248078"/>
                </a:lnTo>
                <a:lnTo>
                  <a:pt x="241300" y="210946"/>
                </a:lnTo>
                <a:lnTo>
                  <a:pt x="241300" y="43814"/>
                </a:lnTo>
                <a:lnTo>
                  <a:pt x="150367" y="260857"/>
                </a:lnTo>
                <a:lnTo>
                  <a:pt x="136143" y="260857"/>
                </a:lnTo>
                <a:lnTo>
                  <a:pt x="48005" y="46862"/>
                </a:lnTo>
                <a:lnTo>
                  <a:pt x="48005" y="215391"/>
                </a:lnTo>
                <a:lnTo>
                  <a:pt x="69889" y="249662"/>
                </a:lnTo>
                <a:lnTo>
                  <a:pt x="78104" y="250570"/>
                </a:lnTo>
                <a:lnTo>
                  <a:pt x="78104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413" y="250189"/>
                </a:lnTo>
                <a:lnTo>
                  <a:pt x="17779" y="247268"/>
                </a:lnTo>
                <a:lnTo>
                  <a:pt x="28701" y="213359"/>
                </a:lnTo>
                <a:lnTo>
                  <a:pt x="28701" y="46862"/>
                </a:lnTo>
                <a:lnTo>
                  <a:pt x="10540" y="10794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26333" y="1506982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5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50" y="44830"/>
                </a:lnTo>
                <a:lnTo>
                  <a:pt x="260350" y="210946"/>
                </a:lnTo>
                <a:lnTo>
                  <a:pt x="278638" y="250189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3438" y="1506982"/>
            <a:ext cx="263525" cy="260985"/>
          </a:xfrm>
          <a:custGeom>
            <a:avLst/>
            <a:gdLst/>
            <a:ahLst/>
            <a:cxnLst/>
            <a:rect l="l" t="t" r="r" b="b"/>
            <a:pathLst>
              <a:path w="263525" h="260985">
                <a:moveTo>
                  <a:pt x="0" y="0"/>
                </a:moveTo>
                <a:lnTo>
                  <a:pt x="133476" y="0"/>
                </a:lnTo>
                <a:lnTo>
                  <a:pt x="133476" y="10287"/>
                </a:lnTo>
                <a:lnTo>
                  <a:pt x="122300" y="11937"/>
                </a:lnTo>
                <a:lnTo>
                  <a:pt x="114935" y="15747"/>
                </a:lnTo>
                <a:lnTo>
                  <a:pt x="105791" y="54609"/>
                </a:lnTo>
                <a:lnTo>
                  <a:pt x="105791" y="116839"/>
                </a:lnTo>
                <a:lnTo>
                  <a:pt x="125856" y="116839"/>
                </a:lnTo>
                <a:lnTo>
                  <a:pt x="157841" y="118054"/>
                </a:lnTo>
                <a:lnTo>
                  <a:pt x="209188" y="127769"/>
                </a:lnTo>
                <a:lnTo>
                  <a:pt x="243748" y="146915"/>
                </a:lnTo>
                <a:lnTo>
                  <a:pt x="263144" y="189991"/>
                </a:lnTo>
                <a:lnTo>
                  <a:pt x="261237" y="205353"/>
                </a:lnTo>
                <a:lnTo>
                  <a:pt x="232537" y="241553"/>
                </a:lnTo>
                <a:lnTo>
                  <a:pt x="194437" y="256016"/>
                </a:lnTo>
                <a:lnTo>
                  <a:pt x="141477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49046"/>
                </a:lnTo>
                <a:lnTo>
                  <a:pt x="18161" y="245490"/>
                </a:lnTo>
                <a:lnTo>
                  <a:pt x="27686" y="208406"/>
                </a:lnTo>
                <a:lnTo>
                  <a:pt x="27686" y="50672"/>
                </a:lnTo>
                <a:lnTo>
                  <a:pt x="10413" y="1193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1554" y="1506982"/>
            <a:ext cx="296545" cy="265430"/>
          </a:xfrm>
          <a:custGeom>
            <a:avLst/>
            <a:gdLst/>
            <a:ahLst/>
            <a:cxnLst/>
            <a:rect l="l" t="t" r="r" b="b"/>
            <a:pathLst>
              <a:path w="296544" h="265430">
                <a:moveTo>
                  <a:pt x="66420" y="0"/>
                </a:moveTo>
                <a:lnTo>
                  <a:pt x="296290" y="0"/>
                </a:lnTo>
                <a:lnTo>
                  <a:pt x="296290" y="10287"/>
                </a:lnTo>
                <a:lnTo>
                  <a:pt x="284102" y="12694"/>
                </a:lnTo>
                <a:lnTo>
                  <a:pt x="275367" y="19351"/>
                </a:lnTo>
                <a:lnTo>
                  <a:pt x="270109" y="30271"/>
                </a:lnTo>
                <a:lnTo>
                  <a:pt x="268350" y="45465"/>
                </a:lnTo>
                <a:lnTo>
                  <a:pt x="268350" y="213105"/>
                </a:lnTo>
                <a:lnTo>
                  <a:pt x="285495" y="250189"/>
                </a:lnTo>
                <a:lnTo>
                  <a:pt x="296290" y="250570"/>
                </a:lnTo>
                <a:lnTo>
                  <a:pt x="296290" y="260857"/>
                </a:lnTo>
                <a:lnTo>
                  <a:pt x="158114" y="260857"/>
                </a:lnTo>
                <a:lnTo>
                  <a:pt x="158114" y="250570"/>
                </a:lnTo>
                <a:lnTo>
                  <a:pt x="167512" y="250316"/>
                </a:lnTo>
                <a:lnTo>
                  <a:pt x="175132" y="248030"/>
                </a:lnTo>
                <a:lnTo>
                  <a:pt x="190245" y="214248"/>
                </a:lnTo>
                <a:lnTo>
                  <a:pt x="190245" y="17525"/>
                </a:lnTo>
                <a:lnTo>
                  <a:pt x="116585" y="17525"/>
                </a:lnTo>
                <a:lnTo>
                  <a:pt x="116585" y="131698"/>
                </a:lnTo>
                <a:lnTo>
                  <a:pt x="116204" y="160103"/>
                </a:lnTo>
                <a:lnTo>
                  <a:pt x="113156" y="202672"/>
                </a:lnTo>
                <a:lnTo>
                  <a:pt x="94809" y="245774"/>
                </a:lnTo>
                <a:lnTo>
                  <a:pt x="59166" y="264517"/>
                </a:lnTo>
                <a:lnTo>
                  <a:pt x="49402" y="265302"/>
                </a:lnTo>
                <a:lnTo>
                  <a:pt x="38733" y="264467"/>
                </a:lnTo>
                <a:lnTo>
                  <a:pt x="3349" y="237283"/>
                </a:lnTo>
                <a:lnTo>
                  <a:pt x="0" y="220725"/>
                </a:lnTo>
                <a:lnTo>
                  <a:pt x="619" y="212558"/>
                </a:lnTo>
                <a:lnTo>
                  <a:pt x="27979" y="182804"/>
                </a:lnTo>
                <a:lnTo>
                  <a:pt x="63400" y="202584"/>
                </a:lnTo>
                <a:lnTo>
                  <a:pt x="65277" y="229362"/>
                </a:lnTo>
                <a:lnTo>
                  <a:pt x="67437" y="234950"/>
                </a:lnTo>
                <a:lnTo>
                  <a:pt x="71627" y="234950"/>
                </a:lnTo>
                <a:lnTo>
                  <a:pt x="77462" y="233666"/>
                </a:lnTo>
                <a:lnTo>
                  <a:pt x="95646" y="183626"/>
                </a:lnTo>
                <a:lnTo>
                  <a:pt x="97281" y="131698"/>
                </a:lnTo>
                <a:lnTo>
                  <a:pt x="97281" y="55752"/>
                </a:lnTo>
                <a:lnTo>
                  <a:pt x="86280" y="16359"/>
                </a:lnTo>
                <a:lnTo>
                  <a:pt x="66420" y="10287"/>
                </a:lnTo>
                <a:lnTo>
                  <a:pt x="6642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1136" y="1506982"/>
            <a:ext cx="443230" cy="260985"/>
          </a:xfrm>
          <a:custGeom>
            <a:avLst/>
            <a:gdLst/>
            <a:ahLst/>
            <a:cxnLst/>
            <a:rect l="l" t="t" r="r" b="b"/>
            <a:pathLst>
              <a:path w="443230" h="260985">
                <a:moveTo>
                  <a:pt x="0" y="0"/>
                </a:moveTo>
                <a:lnTo>
                  <a:pt x="131444" y="0"/>
                </a:lnTo>
                <a:lnTo>
                  <a:pt x="131444" y="10287"/>
                </a:lnTo>
                <a:lnTo>
                  <a:pt x="122300" y="11810"/>
                </a:lnTo>
                <a:lnTo>
                  <a:pt x="116077" y="15366"/>
                </a:lnTo>
                <a:lnTo>
                  <a:pt x="107442" y="51562"/>
                </a:lnTo>
                <a:lnTo>
                  <a:pt x="107442" y="215900"/>
                </a:lnTo>
                <a:lnTo>
                  <a:pt x="107442" y="226694"/>
                </a:lnTo>
                <a:lnTo>
                  <a:pt x="108965" y="234060"/>
                </a:lnTo>
                <a:lnTo>
                  <a:pt x="111887" y="237870"/>
                </a:lnTo>
                <a:lnTo>
                  <a:pt x="114935" y="241680"/>
                </a:lnTo>
                <a:lnTo>
                  <a:pt x="120650" y="243585"/>
                </a:lnTo>
                <a:lnTo>
                  <a:pt x="129286" y="243585"/>
                </a:lnTo>
                <a:lnTo>
                  <a:pt x="157733" y="243585"/>
                </a:lnTo>
                <a:lnTo>
                  <a:pt x="167131" y="243585"/>
                </a:lnTo>
                <a:lnTo>
                  <a:pt x="173608" y="241807"/>
                </a:lnTo>
                <a:lnTo>
                  <a:pt x="177037" y="238251"/>
                </a:lnTo>
                <a:lnTo>
                  <a:pt x="180594" y="234695"/>
                </a:lnTo>
                <a:lnTo>
                  <a:pt x="182244" y="227329"/>
                </a:lnTo>
                <a:lnTo>
                  <a:pt x="182244" y="215900"/>
                </a:lnTo>
                <a:lnTo>
                  <a:pt x="182244" y="55752"/>
                </a:lnTo>
                <a:lnTo>
                  <a:pt x="174117" y="15747"/>
                </a:lnTo>
                <a:lnTo>
                  <a:pt x="157733" y="10287"/>
                </a:lnTo>
                <a:lnTo>
                  <a:pt x="157733" y="0"/>
                </a:lnTo>
                <a:lnTo>
                  <a:pt x="284606" y="0"/>
                </a:lnTo>
                <a:lnTo>
                  <a:pt x="284606" y="10287"/>
                </a:lnTo>
                <a:lnTo>
                  <a:pt x="274955" y="11810"/>
                </a:lnTo>
                <a:lnTo>
                  <a:pt x="268477" y="15366"/>
                </a:lnTo>
                <a:lnTo>
                  <a:pt x="260350" y="53847"/>
                </a:lnTo>
                <a:lnTo>
                  <a:pt x="260350" y="215900"/>
                </a:lnTo>
                <a:lnTo>
                  <a:pt x="260350" y="227456"/>
                </a:lnTo>
                <a:lnTo>
                  <a:pt x="262000" y="234950"/>
                </a:lnTo>
                <a:lnTo>
                  <a:pt x="265175" y="238378"/>
                </a:lnTo>
                <a:lnTo>
                  <a:pt x="268350" y="241807"/>
                </a:lnTo>
                <a:lnTo>
                  <a:pt x="274827" y="243585"/>
                </a:lnTo>
                <a:lnTo>
                  <a:pt x="284606" y="243585"/>
                </a:lnTo>
                <a:lnTo>
                  <a:pt x="311150" y="243585"/>
                </a:lnTo>
                <a:lnTo>
                  <a:pt x="320675" y="243585"/>
                </a:lnTo>
                <a:lnTo>
                  <a:pt x="327025" y="241934"/>
                </a:lnTo>
                <a:lnTo>
                  <a:pt x="330326" y="238632"/>
                </a:lnTo>
                <a:lnTo>
                  <a:pt x="333501" y="235457"/>
                </a:lnTo>
                <a:lnTo>
                  <a:pt x="335152" y="228218"/>
                </a:lnTo>
                <a:lnTo>
                  <a:pt x="335152" y="217042"/>
                </a:lnTo>
                <a:lnTo>
                  <a:pt x="335152" y="53847"/>
                </a:lnTo>
                <a:lnTo>
                  <a:pt x="327532" y="15620"/>
                </a:lnTo>
                <a:lnTo>
                  <a:pt x="311150" y="10287"/>
                </a:lnTo>
                <a:lnTo>
                  <a:pt x="311150" y="0"/>
                </a:lnTo>
                <a:lnTo>
                  <a:pt x="442849" y="0"/>
                </a:lnTo>
                <a:lnTo>
                  <a:pt x="442849" y="10287"/>
                </a:lnTo>
                <a:lnTo>
                  <a:pt x="431292" y="10667"/>
                </a:lnTo>
                <a:lnTo>
                  <a:pt x="423544" y="13462"/>
                </a:lnTo>
                <a:lnTo>
                  <a:pt x="413257" y="53847"/>
                </a:lnTo>
                <a:lnTo>
                  <a:pt x="413257" y="213105"/>
                </a:lnTo>
                <a:lnTo>
                  <a:pt x="433069" y="250570"/>
                </a:lnTo>
                <a:lnTo>
                  <a:pt x="442849" y="250570"/>
                </a:lnTo>
                <a:lnTo>
                  <a:pt x="442849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8884" y="249902"/>
                </a:lnTo>
                <a:lnTo>
                  <a:pt x="15922" y="247888"/>
                </a:lnTo>
                <a:lnTo>
                  <a:pt x="29337" y="213105"/>
                </a:lnTo>
                <a:lnTo>
                  <a:pt x="29337" y="51562"/>
                </a:lnTo>
                <a:lnTo>
                  <a:pt x="14858" y="13049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07386" y="1502410"/>
            <a:ext cx="302260" cy="265430"/>
          </a:xfrm>
          <a:custGeom>
            <a:avLst/>
            <a:gdLst/>
            <a:ahLst/>
            <a:cxnLst/>
            <a:rect l="l" t="t" r="r" b="b"/>
            <a:pathLst>
              <a:path w="302260" h="265430">
                <a:moveTo>
                  <a:pt x="243967" y="0"/>
                </a:moveTo>
                <a:lnTo>
                  <a:pt x="282448" y="12445"/>
                </a:lnTo>
                <a:lnTo>
                  <a:pt x="298957" y="45212"/>
                </a:lnTo>
                <a:lnTo>
                  <a:pt x="298342" y="52736"/>
                </a:lnTo>
                <a:lnTo>
                  <a:pt x="271625" y="82240"/>
                </a:lnTo>
                <a:lnTo>
                  <a:pt x="264287" y="82930"/>
                </a:lnTo>
                <a:lnTo>
                  <a:pt x="250479" y="80906"/>
                </a:lnTo>
                <a:lnTo>
                  <a:pt x="240506" y="74834"/>
                </a:lnTo>
                <a:lnTo>
                  <a:pt x="234390" y="64714"/>
                </a:lnTo>
                <a:lnTo>
                  <a:pt x="232156" y="50545"/>
                </a:lnTo>
                <a:lnTo>
                  <a:pt x="232029" y="35432"/>
                </a:lnTo>
                <a:lnTo>
                  <a:pt x="228726" y="27939"/>
                </a:lnTo>
                <a:lnTo>
                  <a:pt x="222376" y="27939"/>
                </a:lnTo>
                <a:lnTo>
                  <a:pt x="215284" y="30323"/>
                </a:lnTo>
                <a:lnTo>
                  <a:pt x="208121" y="37480"/>
                </a:lnTo>
                <a:lnTo>
                  <a:pt x="200910" y="49424"/>
                </a:lnTo>
                <a:lnTo>
                  <a:pt x="193675" y="66166"/>
                </a:lnTo>
                <a:lnTo>
                  <a:pt x="188297" y="80337"/>
                </a:lnTo>
                <a:lnTo>
                  <a:pt x="183800" y="91614"/>
                </a:lnTo>
                <a:lnTo>
                  <a:pt x="162179" y="123443"/>
                </a:lnTo>
                <a:lnTo>
                  <a:pt x="175301" y="126446"/>
                </a:lnTo>
                <a:lnTo>
                  <a:pt x="209879" y="144714"/>
                </a:lnTo>
                <a:lnTo>
                  <a:pt x="236346" y="181737"/>
                </a:lnTo>
                <a:lnTo>
                  <a:pt x="261238" y="221614"/>
                </a:lnTo>
                <a:lnTo>
                  <a:pt x="271095" y="235640"/>
                </a:lnTo>
                <a:lnTo>
                  <a:pt x="281225" y="245903"/>
                </a:lnTo>
                <a:lnTo>
                  <a:pt x="291617" y="252404"/>
                </a:lnTo>
                <a:lnTo>
                  <a:pt x="302260" y="255142"/>
                </a:lnTo>
                <a:lnTo>
                  <a:pt x="302260" y="265429"/>
                </a:lnTo>
                <a:lnTo>
                  <a:pt x="201802" y="265429"/>
                </a:lnTo>
                <a:lnTo>
                  <a:pt x="124206" y="138429"/>
                </a:lnTo>
                <a:lnTo>
                  <a:pt x="107442" y="138429"/>
                </a:lnTo>
                <a:lnTo>
                  <a:pt x="107442" y="211074"/>
                </a:lnTo>
                <a:lnTo>
                  <a:pt x="107819" y="222335"/>
                </a:lnTo>
                <a:lnTo>
                  <a:pt x="132842" y="255142"/>
                </a:lnTo>
                <a:lnTo>
                  <a:pt x="132842" y="265429"/>
                </a:lnTo>
                <a:lnTo>
                  <a:pt x="0" y="265429"/>
                </a:lnTo>
                <a:lnTo>
                  <a:pt x="0" y="255142"/>
                </a:lnTo>
                <a:lnTo>
                  <a:pt x="8762" y="254888"/>
                </a:lnTo>
                <a:lnTo>
                  <a:pt x="15875" y="252602"/>
                </a:lnTo>
                <a:lnTo>
                  <a:pt x="29337" y="214122"/>
                </a:lnTo>
                <a:lnTo>
                  <a:pt x="29337" y="60070"/>
                </a:lnTo>
                <a:lnTo>
                  <a:pt x="18923" y="18034"/>
                </a:lnTo>
                <a:lnTo>
                  <a:pt x="11175" y="14859"/>
                </a:lnTo>
                <a:lnTo>
                  <a:pt x="0" y="14859"/>
                </a:lnTo>
                <a:lnTo>
                  <a:pt x="0" y="4572"/>
                </a:lnTo>
                <a:lnTo>
                  <a:pt x="132842" y="4572"/>
                </a:lnTo>
                <a:lnTo>
                  <a:pt x="132842" y="14859"/>
                </a:lnTo>
                <a:lnTo>
                  <a:pt x="122808" y="15239"/>
                </a:lnTo>
                <a:lnTo>
                  <a:pt x="116077" y="18034"/>
                </a:lnTo>
                <a:lnTo>
                  <a:pt x="107442" y="56387"/>
                </a:lnTo>
                <a:lnTo>
                  <a:pt x="107442" y="120650"/>
                </a:lnTo>
                <a:lnTo>
                  <a:pt x="150240" y="110362"/>
                </a:lnTo>
                <a:lnTo>
                  <a:pt x="172465" y="71500"/>
                </a:lnTo>
                <a:lnTo>
                  <a:pt x="179917" y="52802"/>
                </a:lnTo>
                <a:lnTo>
                  <a:pt x="187404" y="37258"/>
                </a:lnTo>
                <a:lnTo>
                  <a:pt x="220440" y="3889"/>
                </a:lnTo>
                <a:lnTo>
                  <a:pt x="231513" y="974"/>
                </a:lnTo>
                <a:lnTo>
                  <a:pt x="243967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42708" y="1499108"/>
            <a:ext cx="395605" cy="276860"/>
          </a:xfrm>
          <a:custGeom>
            <a:avLst/>
            <a:gdLst/>
            <a:ahLst/>
            <a:cxnLst/>
            <a:rect l="l" t="t" r="r" b="b"/>
            <a:pathLst>
              <a:path w="395604" h="276860">
                <a:moveTo>
                  <a:pt x="271780" y="0"/>
                </a:moveTo>
                <a:lnTo>
                  <a:pt x="321389" y="9731"/>
                </a:lnTo>
                <a:lnTo>
                  <a:pt x="360807" y="38988"/>
                </a:lnTo>
                <a:lnTo>
                  <a:pt x="386588" y="83280"/>
                </a:lnTo>
                <a:lnTo>
                  <a:pt x="395224" y="138429"/>
                </a:lnTo>
                <a:lnTo>
                  <a:pt x="393130" y="166887"/>
                </a:lnTo>
                <a:lnTo>
                  <a:pt x="376418" y="216279"/>
                </a:lnTo>
                <a:lnTo>
                  <a:pt x="343771" y="254424"/>
                </a:lnTo>
                <a:lnTo>
                  <a:pt x="299333" y="274133"/>
                </a:lnTo>
                <a:lnTo>
                  <a:pt x="272923" y="276605"/>
                </a:lnTo>
                <a:lnTo>
                  <a:pt x="247272" y="274252"/>
                </a:lnTo>
                <a:lnTo>
                  <a:pt x="203735" y="255496"/>
                </a:lnTo>
                <a:lnTo>
                  <a:pt x="171055" y="219090"/>
                </a:lnTo>
                <a:lnTo>
                  <a:pt x="153564" y="170703"/>
                </a:lnTo>
                <a:lnTo>
                  <a:pt x="150749" y="142366"/>
                </a:lnTo>
                <a:lnTo>
                  <a:pt x="106045" y="142366"/>
                </a:lnTo>
                <a:lnTo>
                  <a:pt x="106045" y="219837"/>
                </a:lnTo>
                <a:lnTo>
                  <a:pt x="106447" y="228887"/>
                </a:lnTo>
                <a:lnTo>
                  <a:pt x="133985" y="258444"/>
                </a:lnTo>
                <a:lnTo>
                  <a:pt x="133985" y="268731"/>
                </a:lnTo>
                <a:lnTo>
                  <a:pt x="0" y="268731"/>
                </a:lnTo>
                <a:lnTo>
                  <a:pt x="0" y="258444"/>
                </a:lnTo>
                <a:lnTo>
                  <a:pt x="9906" y="257682"/>
                </a:lnTo>
                <a:lnTo>
                  <a:pt x="17018" y="254507"/>
                </a:lnTo>
                <a:lnTo>
                  <a:pt x="27940" y="219837"/>
                </a:lnTo>
                <a:lnTo>
                  <a:pt x="27940" y="56133"/>
                </a:lnTo>
                <a:lnTo>
                  <a:pt x="10414" y="19050"/>
                </a:lnTo>
                <a:lnTo>
                  <a:pt x="0" y="18161"/>
                </a:lnTo>
                <a:lnTo>
                  <a:pt x="0" y="7874"/>
                </a:lnTo>
                <a:lnTo>
                  <a:pt x="133985" y="7874"/>
                </a:lnTo>
                <a:lnTo>
                  <a:pt x="133985" y="18161"/>
                </a:lnTo>
                <a:lnTo>
                  <a:pt x="121743" y="21254"/>
                </a:lnTo>
                <a:lnTo>
                  <a:pt x="113014" y="28622"/>
                </a:lnTo>
                <a:lnTo>
                  <a:pt x="107785" y="40253"/>
                </a:lnTo>
                <a:lnTo>
                  <a:pt x="106045" y="56133"/>
                </a:lnTo>
                <a:lnTo>
                  <a:pt x="106045" y="124713"/>
                </a:lnTo>
                <a:lnTo>
                  <a:pt x="150749" y="124713"/>
                </a:lnTo>
                <a:lnTo>
                  <a:pt x="155463" y="97593"/>
                </a:lnTo>
                <a:lnTo>
                  <a:pt x="163512" y="73390"/>
                </a:lnTo>
                <a:lnTo>
                  <a:pt x="189611" y="33781"/>
                </a:lnTo>
                <a:lnTo>
                  <a:pt x="226552" y="8461"/>
                </a:lnTo>
                <a:lnTo>
                  <a:pt x="248136" y="2117"/>
                </a:lnTo>
                <a:lnTo>
                  <a:pt x="27178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19672" y="1499108"/>
            <a:ext cx="218440" cy="276860"/>
          </a:xfrm>
          <a:custGeom>
            <a:avLst/>
            <a:gdLst/>
            <a:ahLst/>
            <a:cxnLst/>
            <a:rect l="l" t="t" r="r" b="b"/>
            <a:pathLst>
              <a:path w="218439" h="276860">
                <a:moveTo>
                  <a:pt x="117982" y="0"/>
                </a:moveTo>
                <a:lnTo>
                  <a:pt x="171578" y="18270"/>
                </a:lnTo>
                <a:lnTo>
                  <a:pt x="199701" y="50752"/>
                </a:lnTo>
                <a:lnTo>
                  <a:pt x="215374" y="98948"/>
                </a:lnTo>
                <a:lnTo>
                  <a:pt x="218186" y="128904"/>
                </a:lnTo>
                <a:lnTo>
                  <a:pt x="75056" y="128904"/>
                </a:lnTo>
                <a:lnTo>
                  <a:pt x="77720" y="153529"/>
                </a:lnTo>
                <a:lnTo>
                  <a:pt x="91523" y="194538"/>
                </a:lnTo>
                <a:lnTo>
                  <a:pt x="123840" y="228377"/>
                </a:lnTo>
                <a:lnTo>
                  <a:pt x="148971" y="234187"/>
                </a:lnTo>
                <a:lnTo>
                  <a:pt x="157162" y="233594"/>
                </a:lnTo>
                <a:lnTo>
                  <a:pt x="193532" y="211724"/>
                </a:lnTo>
                <a:lnTo>
                  <a:pt x="208661" y="191134"/>
                </a:lnTo>
                <a:lnTo>
                  <a:pt x="218186" y="197230"/>
                </a:lnTo>
                <a:lnTo>
                  <a:pt x="195897" y="234235"/>
                </a:lnTo>
                <a:lnTo>
                  <a:pt x="157964" y="266426"/>
                </a:lnTo>
                <a:lnTo>
                  <a:pt x="111887" y="276605"/>
                </a:lnTo>
                <a:lnTo>
                  <a:pt x="84617" y="273800"/>
                </a:lnTo>
                <a:lnTo>
                  <a:pt x="40699" y="251424"/>
                </a:lnTo>
                <a:lnTo>
                  <a:pt x="13501" y="212826"/>
                </a:lnTo>
                <a:lnTo>
                  <a:pt x="1500" y="168197"/>
                </a:lnTo>
                <a:lnTo>
                  <a:pt x="0" y="142620"/>
                </a:lnTo>
                <a:lnTo>
                  <a:pt x="2194" y="111617"/>
                </a:lnTo>
                <a:lnTo>
                  <a:pt x="19823" y="59610"/>
                </a:lnTo>
                <a:lnTo>
                  <a:pt x="53689" y="21699"/>
                </a:lnTo>
                <a:lnTo>
                  <a:pt x="95027" y="2407"/>
                </a:lnTo>
                <a:lnTo>
                  <a:pt x="11798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56226" y="1499108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60">
                <a:moveTo>
                  <a:pt x="121665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8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5" y="251156"/>
                </a:lnTo>
                <a:lnTo>
                  <a:pt x="150812" y="273774"/>
                </a:lnTo>
                <a:lnTo>
                  <a:pt x="122427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5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60851" y="1499108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60">
                <a:moveTo>
                  <a:pt x="121665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8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5" y="251156"/>
                </a:lnTo>
                <a:lnTo>
                  <a:pt x="150812" y="273774"/>
                </a:lnTo>
                <a:lnTo>
                  <a:pt x="122427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5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32126" y="1499108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60">
                <a:moveTo>
                  <a:pt x="121666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9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6" y="251156"/>
                </a:lnTo>
                <a:lnTo>
                  <a:pt x="150812" y="273774"/>
                </a:lnTo>
                <a:lnTo>
                  <a:pt x="122428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2196" y="1380744"/>
            <a:ext cx="245110" cy="394970"/>
          </a:xfrm>
          <a:custGeom>
            <a:avLst/>
            <a:gdLst/>
            <a:ahLst/>
            <a:cxnLst/>
            <a:rect l="l" t="t" r="r" b="b"/>
            <a:pathLst>
              <a:path w="245110" h="394969">
                <a:moveTo>
                  <a:pt x="230758" y="0"/>
                </a:moveTo>
                <a:lnTo>
                  <a:pt x="240156" y="0"/>
                </a:lnTo>
                <a:lnTo>
                  <a:pt x="237585" y="10908"/>
                </a:lnTo>
                <a:lnTo>
                  <a:pt x="215011" y="48894"/>
                </a:lnTo>
                <a:lnTo>
                  <a:pt x="171648" y="75076"/>
                </a:lnTo>
                <a:lnTo>
                  <a:pt x="152907" y="76834"/>
                </a:lnTo>
                <a:lnTo>
                  <a:pt x="148970" y="76834"/>
                </a:lnTo>
                <a:lnTo>
                  <a:pt x="142620" y="76453"/>
                </a:lnTo>
                <a:lnTo>
                  <a:pt x="133857" y="75691"/>
                </a:lnTo>
                <a:lnTo>
                  <a:pt x="126111" y="75056"/>
                </a:lnTo>
                <a:lnTo>
                  <a:pt x="120014" y="74802"/>
                </a:lnTo>
                <a:lnTo>
                  <a:pt x="115824" y="74802"/>
                </a:lnTo>
                <a:lnTo>
                  <a:pt x="67264" y="89536"/>
                </a:lnTo>
                <a:lnTo>
                  <a:pt x="31876" y="135445"/>
                </a:lnTo>
                <a:lnTo>
                  <a:pt x="21970" y="186689"/>
                </a:lnTo>
                <a:lnTo>
                  <a:pt x="41713" y="156779"/>
                </a:lnTo>
                <a:lnTo>
                  <a:pt x="64944" y="135429"/>
                </a:lnTo>
                <a:lnTo>
                  <a:pt x="121919" y="118363"/>
                </a:lnTo>
                <a:lnTo>
                  <a:pt x="169322" y="127809"/>
                </a:lnTo>
                <a:lnTo>
                  <a:pt x="208914" y="156209"/>
                </a:lnTo>
                <a:lnTo>
                  <a:pt x="235775" y="200294"/>
                </a:lnTo>
                <a:lnTo>
                  <a:pt x="244728" y="257047"/>
                </a:lnTo>
                <a:lnTo>
                  <a:pt x="242754" y="284356"/>
                </a:lnTo>
                <a:lnTo>
                  <a:pt x="226994" y="333021"/>
                </a:lnTo>
                <a:lnTo>
                  <a:pt x="195851" y="372092"/>
                </a:lnTo>
                <a:lnTo>
                  <a:pt x="150564" y="392424"/>
                </a:lnTo>
                <a:lnTo>
                  <a:pt x="122681" y="394969"/>
                </a:lnTo>
                <a:lnTo>
                  <a:pt x="95539" y="392424"/>
                </a:lnTo>
                <a:lnTo>
                  <a:pt x="50494" y="372092"/>
                </a:lnTo>
                <a:lnTo>
                  <a:pt x="18323" y="331331"/>
                </a:lnTo>
                <a:lnTo>
                  <a:pt x="2028" y="269140"/>
                </a:lnTo>
                <a:lnTo>
                  <a:pt x="0" y="229996"/>
                </a:lnTo>
                <a:lnTo>
                  <a:pt x="1117" y="198231"/>
                </a:lnTo>
                <a:lnTo>
                  <a:pt x="10019" y="138414"/>
                </a:lnTo>
                <a:lnTo>
                  <a:pt x="27568" y="84909"/>
                </a:lnTo>
                <a:lnTo>
                  <a:pt x="52195" y="45337"/>
                </a:lnTo>
                <a:lnTo>
                  <a:pt x="84726" y="20647"/>
                </a:lnTo>
                <a:lnTo>
                  <a:pt x="131831" y="8507"/>
                </a:lnTo>
                <a:lnTo>
                  <a:pt x="161289" y="6984"/>
                </a:lnTo>
                <a:lnTo>
                  <a:pt x="166115" y="6984"/>
                </a:lnTo>
                <a:lnTo>
                  <a:pt x="171830" y="7238"/>
                </a:lnTo>
                <a:lnTo>
                  <a:pt x="178562" y="7619"/>
                </a:lnTo>
                <a:lnTo>
                  <a:pt x="186943" y="8127"/>
                </a:lnTo>
                <a:lnTo>
                  <a:pt x="192912" y="8381"/>
                </a:lnTo>
                <a:lnTo>
                  <a:pt x="196468" y="8381"/>
                </a:lnTo>
                <a:lnTo>
                  <a:pt x="204630" y="7858"/>
                </a:lnTo>
                <a:lnTo>
                  <a:pt x="213090" y="6286"/>
                </a:lnTo>
                <a:lnTo>
                  <a:pt x="221811" y="3667"/>
                </a:lnTo>
                <a:lnTo>
                  <a:pt x="230758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48100" y="5838825"/>
            <a:ext cx="4876800" cy="828675"/>
          </a:xfrm>
          <a:custGeom>
            <a:avLst/>
            <a:gdLst/>
            <a:ahLst/>
            <a:cxnLst/>
            <a:rect l="l" t="t" r="r" b="b"/>
            <a:pathLst>
              <a:path w="4876800" h="828675">
                <a:moveTo>
                  <a:pt x="0" y="828675"/>
                </a:moveTo>
                <a:lnTo>
                  <a:pt x="4876800" y="828675"/>
                </a:lnTo>
                <a:lnTo>
                  <a:pt x="48768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70772"/>
            <a:ext cx="4533900" cy="350865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379730" indent="-342900">
              <a:lnSpc>
                <a:spcPts val="2550"/>
              </a:lnSpc>
              <a:spcBef>
                <a:spcPts val="459"/>
              </a:spcBef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b="1" spc="-5" dirty="0">
                <a:solidFill>
                  <a:srgbClr val="002060"/>
                </a:solidFill>
                <a:latin typeface="+mj-lt"/>
                <a:cs typeface="Calibri"/>
              </a:rPr>
              <a:t>«Я»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(имя,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фамилия, </a:t>
            </a:r>
            <a:r>
              <a:rPr sz="2400" b="1" spc="-20" dirty="0">
                <a:solidFill>
                  <a:srgbClr val="002060"/>
                </a:solidFill>
                <a:latin typeface="+mj-lt"/>
                <a:cs typeface="Calibri"/>
              </a:rPr>
              <a:t>пол, 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возраст, </a:t>
            </a:r>
            <a:r>
              <a:rPr sz="2400" b="1" spc="5" dirty="0">
                <a:solidFill>
                  <a:srgbClr val="002060"/>
                </a:solidFill>
                <a:latin typeface="+mj-lt"/>
                <a:cs typeface="Calibri"/>
              </a:rPr>
              <a:t>место</a:t>
            </a:r>
            <a:r>
              <a:rPr sz="2400" b="1" spc="-1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-155" dirty="0" smtClean="0">
                <a:solidFill>
                  <a:srgbClr val="002060"/>
                </a:solidFill>
                <a:latin typeface="+mj-lt"/>
                <a:cs typeface="Calibri"/>
              </a:rPr>
              <a:t>п</a:t>
            </a:r>
            <a:r>
              <a:rPr sz="2400" b="1" spc="-5" dirty="0" err="1" smtClean="0">
                <a:solidFill>
                  <a:srgbClr val="002060"/>
                </a:solidFill>
                <a:latin typeface="+mj-lt"/>
                <a:cs typeface="Calibri"/>
              </a:rPr>
              <a:t>роживания</a:t>
            </a:r>
            <a:r>
              <a:rPr sz="2400" b="1" spc="-5" dirty="0" smtClean="0">
                <a:solidFill>
                  <a:srgbClr val="002060"/>
                </a:solidFill>
                <a:latin typeface="+mj-lt"/>
                <a:cs typeface="Calibri"/>
              </a:rPr>
              <a:t>)</a:t>
            </a:r>
            <a:endParaRPr lang="ru-RU" sz="2400" b="1" spc="-5" dirty="0" smtClean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marR="379730" indent="-342900">
              <a:lnSpc>
                <a:spcPts val="2550"/>
              </a:lnSpc>
              <a:spcBef>
                <a:spcPts val="459"/>
              </a:spcBef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endParaRPr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marR="54610" indent="-342900">
              <a:lnSpc>
                <a:spcPts val="2550"/>
              </a:lnSpc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b="1" spc="-10" dirty="0" err="1" smtClean="0">
                <a:solidFill>
                  <a:srgbClr val="002060"/>
                </a:solidFill>
                <a:latin typeface="+mj-lt"/>
                <a:cs typeface="Calibri"/>
              </a:rPr>
              <a:t>Моя</a:t>
            </a:r>
            <a:r>
              <a:rPr sz="2400" b="1" spc="-10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10" dirty="0">
                <a:solidFill>
                  <a:srgbClr val="002060"/>
                </a:solidFill>
                <a:latin typeface="+mj-lt"/>
                <a:cs typeface="Calibri"/>
              </a:rPr>
              <a:t>семья </a:t>
            </a:r>
            <a:r>
              <a:rPr sz="2400" b="1" spc="-55" dirty="0">
                <a:solidFill>
                  <a:srgbClr val="002060"/>
                </a:solidFill>
                <a:latin typeface="+mj-lt"/>
                <a:cs typeface="Calibri"/>
              </a:rPr>
              <a:t>(Ф. </a:t>
            </a:r>
            <a:r>
              <a:rPr sz="2400" b="1" spc="15" dirty="0">
                <a:solidFill>
                  <a:srgbClr val="002060"/>
                </a:solidFill>
                <a:latin typeface="+mj-lt"/>
                <a:cs typeface="Calibri"/>
              </a:rPr>
              <a:t>И. </a:t>
            </a:r>
            <a:r>
              <a:rPr sz="2400" b="1" spc="-45" dirty="0">
                <a:solidFill>
                  <a:srgbClr val="002060"/>
                </a:solidFill>
                <a:latin typeface="+mj-lt"/>
                <a:cs typeface="Calibri"/>
              </a:rPr>
              <a:t>О. </a:t>
            </a:r>
            <a:r>
              <a:rPr sz="2400" b="1" spc="-25" dirty="0">
                <a:solidFill>
                  <a:srgbClr val="002060"/>
                </a:solidFill>
                <a:latin typeface="+mj-lt"/>
                <a:cs typeface="Calibri"/>
              </a:rPr>
              <a:t>родителей, 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состав </a:t>
            </a:r>
            <a:r>
              <a:rPr sz="2400" b="1" spc="5" dirty="0">
                <a:solidFill>
                  <a:srgbClr val="002060"/>
                </a:solidFill>
                <a:latin typeface="+mj-lt"/>
                <a:cs typeface="Calibri"/>
              </a:rPr>
              <a:t>семьи,</a:t>
            </a:r>
            <a:r>
              <a:rPr sz="2400" b="1" spc="-1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5" dirty="0" err="1">
                <a:solidFill>
                  <a:srgbClr val="002060"/>
                </a:solidFill>
                <a:latin typeface="+mj-lt"/>
                <a:cs typeface="Calibri"/>
              </a:rPr>
              <a:t>профессии</a:t>
            </a:r>
            <a:r>
              <a:rPr sz="2400" b="1" spc="5" dirty="0" smtClean="0">
                <a:solidFill>
                  <a:srgbClr val="002060"/>
                </a:solidFill>
                <a:latin typeface="+mj-lt"/>
                <a:cs typeface="Calibri"/>
              </a:rPr>
              <a:t>)</a:t>
            </a:r>
            <a:endParaRPr lang="ru-RU" sz="2400" b="1" spc="5" dirty="0" smtClean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marR="54610" indent="-342900">
              <a:lnSpc>
                <a:spcPts val="2550"/>
              </a:lnSpc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endParaRPr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indent="-342900" algn="just">
              <a:lnSpc>
                <a:spcPts val="2715"/>
              </a:lnSpc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b="1" spc="-10" dirty="0" err="1" smtClean="0">
                <a:solidFill>
                  <a:srgbClr val="002060"/>
                </a:solidFill>
                <a:latin typeface="+mj-lt"/>
                <a:cs typeface="Calibri"/>
              </a:rPr>
              <a:t>Окружающий</a:t>
            </a:r>
            <a:r>
              <a:rPr sz="2400" b="1" spc="-10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мир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(</a:t>
            </a:r>
            <a:r>
              <a:rPr sz="2400" b="1" spc="-10" dirty="0" err="1">
                <a:solidFill>
                  <a:srgbClr val="002060"/>
                </a:solidFill>
                <a:latin typeface="+mj-lt"/>
                <a:cs typeface="Calibri"/>
              </a:rPr>
              <a:t>животные</a:t>
            </a:r>
            <a:r>
              <a:rPr sz="2400" b="1" spc="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-5" dirty="0" err="1" smtClean="0">
                <a:solidFill>
                  <a:srgbClr val="002060"/>
                </a:solidFill>
                <a:latin typeface="+mj-lt"/>
                <a:cs typeface="Calibri"/>
              </a:rPr>
              <a:t>растения</a:t>
            </a:r>
            <a:r>
              <a:rPr sz="2400" b="1" spc="-5" dirty="0">
                <a:solidFill>
                  <a:srgbClr val="002060"/>
                </a:solidFill>
                <a:latin typeface="+mj-lt"/>
                <a:cs typeface="Calibri"/>
              </a:rPr>
              <a:t>,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времена </a:t>
            </a:r>
            <a:r>
              <a:rPr sz="2400" b="1" spc="-15" dirty="0">
                <a:solidFill>
                  <a:srgbClr val="002060"/>
                </a:solidFill>
                <a:latin typeface="+mj-lt"/>
                <a:cs typeface="Calibri"/>
              </a:rPr>
              <a:t>года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и  </a:t>
            </a:r>
            <a:r>
              <a:rPr sz="2400" b="1" spc="-15" dirty="0">
                <a:solidFill>
                  <a:srgbClr val="002060"/>
                </a:solidFill>
                <a:latin typeface="+mj-lt"/>
                <a:cs typeface="Calibri"/>
              </a:rPr>
              <a:t>явления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природы, </a:t>
            </a:r>
            <a:r>
              <a:rPr sz="2400" b="1" spc="-25" dirty="0">
                <a:solidFill>
                  <a:srgbClr val="002060"/>
                </a:solidFill>
                <a:latin typeface="+mj-lt"/>
                <a:cs typeface="Calibri"/>
              </a:rPr>
              <a:t>люди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и 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техника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и </a:t>
            </a:r>
            <a:r>
              <a:rPr sz="2400" b="1" spc="-55" dirty="0">
                <a:solidFill>
                  <a:srgbClr val="002060"/>
                </a:solidFill>
                <a:latin typeface="+mj-lt"/>
                <a:cs typeface="Calibri"/>
              </a:rPr>
              <a:t>т.</a:t>
            </a:r>
            <a:r>
              <a:rPr sz="2400" b="1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+mj-lt"/>
                <a:cs typeface="Calibri"/>
              </a:rPr>
              <a:t>д.)</a:t>
            </a:r>
            <a:endParaRPr sz="2400" b="1" dirty="0">
              <a:solidFill>
                <a:srgbClr val="002060"/>
              </a:solidFill>
              <a:latin typeface="+mj-lt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32497"/>
            <a:ext cx="8229600" cy="143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1624996"/>
            <a:ext cx="4235450" cy="354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870" indent="-217804">
              <a:lnSpc>
                <a:spcPts val="2380"/>
              </a:lnSpc>
              <a:buFont typeface="Arial"/>
              <a:buChar char="•"/>
              <a:tabLst>
                <a:tab pos="230504" algn="l"/>
              </a:tabLst>
            </a:pPr>
            <a:r>
              <a:rPr lang="ru-RU" sz="3600" b="1" spc="337" baseline="-7575" dirty="0">
                <a:solidFill>
                  <a:srgbClr val="002060"/>
                </a:solidFill>
                <a:latin typeface="+mj-lt"/>
                <a:cs typeface="Calibri"/>
              </a:rPr>
              <a:t>По</a:t>
            </a:r>
            <a:r>
              <a:rPr lang="ru-RU" sz="3600" b="1" spc="337" baseline="-6313" dirty="0">
                <a:solidFill>
                  <a:srgbClr val="002060"/>
                </a:solidFill>
                <a:latin typeface="+mj-lt"/>
                <a:cs typeface="Calibri"/>
              </a:rPr>
              <a:t>ня</a:t>
            </a:r>
            <a:r>
              <a:rPr lang="ru-RU" sz="3600" b="1" spc="337" baseline="-5050" dirty="0">
                <a:solidFill>
                  <a:srgbClr val="002060"/>
                </a:solidFill>
                <a:latin typeface="+mj-lt"/>
                <a:cs typeface="Calibri"/>
              </a:rPr>
              <a:t>тие </a:t>
            </a:r>
            <a:r>
              <a:rPr lang="ru-RU" sz="3600" b="1" spc="345" baseline="-3787" dirty="0">
                <a:solidFill>
                  <a:srgbClr val="002060"/>
                </a:solidFill>
                <a:latin typeface="+mj-lt"/>
                <a:cs typeface="Calibri"/>
              </a:rPr>
              <a:t>«</a:t>
            </a:r>
            <a:r>
              <a:rPr lang="ru-RU" sz="4000" b="1" spc="345" baseline="-3787" dirty="0">
                <a:solidFill>
                  <a:srgbClr val="002060"/>
                </a:solidFill>
                <a:latin typeface="+mj-lt"/>
                <a:cs typeface="Calibri"/>
              </a:rPr>
              <a:t>б</a:t>
            </a:r>
            <a:r>
              <a:rPr lang="ru-RU" sz="4000" b="1" spc="345" baseline="-2525" dirty="0">
                <a:solidFill>
                  <a:srgbClr val="002060"/>
                </a:solidFill>
                <a:latin typeface="+mj-lt"/>
                <a:cs typeface="Calibri"/>
              </a:rPr>
              <a:t>ольш</a:t>
            </a:r>
            <a:r>
              <a:rPr lang="ru-RU" sz="4000" b="1" spc="345" baseline="-1262" dirty="0">
                <a:solidFill>
                  <a:srgbClr val="002060"/>
                </a:solidFill>
                <a:latin typeface="+mj-lt"/>
                <a:cs typeface="Calibri"/>
              </a:rPr>
              <a:t>е</a:t>
            </a:r>
            <a:r>
              <a:rPr lang="ru-RU" sz="3600" b="1" spc="345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254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2400" b="1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82" baseline="1262" dirty="0">
                <a:solidFill>
                  <a:srgbClr val="002060"/>
                </a:solidFill>
                <a:latin typeface="+mj-lt"/>
                <a:cs typeface="Calibri"/>
              </a:rPr>
              <a:t>меньш</a:t>
            </a:r>
            <a:r>
              <a:rPr lang="ru-RU" sz="3600" b="1" spc="382" baseline="3787" dirty="0">
                <a:solidFill>
                  <a:srgbClr val="002060"/>
                </a:solidFill>
                <a:latin typeface="+mj-lt"/>
                <a:cs typeface="Calibri"/>
              </a:rPr>
              <a:t>е»</a:t>
            </a:r>
            <a:r>
              <a:rPr lang="ru-RU" sz="3600" b="1" spc="382" baseline="5050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505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3495" marR="19050" indent="-5715">
              <a:lnSpc>
                <a:spcPct val="112000"/>
              </a:lnSpc>
              <a:spcBef>
                <a:spcPts val="150"/>
              </a:spcBef>
              <a:buFont typeface="Arial"/>
              <a:buChar char="•"/>
              <a:tabLst>
                <a:tab pos="236220" algn="l"/>
              </a:tabLst>
            </a:pPr>
            <a:r>
              <a:rPr lang="ru-RU" sz="3600" b="1" spc="359" baseline="-7575" dirty="0">
                <a:solidFill>
                  <a:srgbClr val="002060"/>
                </a:solidFill>
                <a:latin typeface="+mj-lt"/>
                <a:cs typeface="Calibri"/>
              </a:rPr>
              <a:t>О</a:t>
            </a:r>
            <a:r>
              <a:rPr lang="ru-RU" sz="3600" b="1" spc="359" baseline="-6313" dirty="0">
                <a:solidFill>
                  <a:srgbClr val="002060"/>
                </a:solidFill>
                <a:latin typeface="+mj-lt"/>
                <a:cs typeface="Calibri"/>
              </a:rPr>
              <a:t>сно</a:t>
            </a:r>
            <a:r>
              <a:rPr lang="ru-RU" sz="3600" b="1" spc="359" baseline="-5050" dirty="0">
                <a:solidFill>
                  <a:srgbClr val="002060"/>
                </a:solidFill>
                <a:latin typeface="+mj-lt"/>
                <a:cs typeface="Calibri"/>
              </a:rPr>
              <a:t>вн</a:t>
            </a:r>
            <a:r>
              <a:rPr lang="ru-RU" sz="3600" b="1" spc="359" baseline="-3787" dirty="0">
                <a:solidFill>
                  <a:srgbClr val="002060"/>
                </a:solidFill>
                <a:latin typeface="+mj-lt"/>
                <a:cs typeface="Calibri"/>
              </a:rPr>
              <a:t>ые </a:t>
            </a:r>
            <a:r>
              <a:rPr lang="ru-RU" sz="3600" b="1" spc="345" baseline="-2525" dirty="0">
                <a:solidFill>
                  <a:srgbClr val="002060"/>
                </a:solidFill>
                <a:latin typeface="+mj-lt"/>
                <a:cs typeface="Calibri"/>
              </a:rPr>
              <a:t>геом</a:t>
            </a:r>
            <a:r>
              <a:rPr lang="ru-RU" sz="3600" b="1" spc="345" baseline="-1262" dirty="0">
                <a:solidFill>
                  <a:srgbClr val="002060"/>
                </a:solidFill>
                <a:latin typeface="+mj-lt"/>
                <a:cs typeface="Calibri"/>
              </a:rPr>
              <a:t>ет</a:t>
            </a:r>
            <a:r>
              <a:rPr lang="ru-RU" sz="2400" b="1" spc="229" dirty="0">
                <a:solidFill>
                  <a:srgbClr val="002060"/>
                </a:solidFill>
                <a:latin typeface="+mj-lt"/>
                <a:cs typeface="Calibri"/>
              </a:rPr>
              <a:t>ри</a:t>
            </a:r>
            <a:r>
              <a:rPr lang="ru-RU" sz="3600" b="1" spc="345" baseline="1262" dirty="0">
                <a:solidFill>
                  <a:srgbClr val="002060"/>
                </a:solidFill>
                <a:latin typeface="+mj-lt"/>
                <a:cs typeface="Calibri"/>
              </a:rPr>
              <a:t>че</a:t>
            </a:r>
            <a:r>
              <a:rPr lang="ru-RU" sz="3600" b="1" spc="345" baseline="2525" dirty="0">
                <a:solidFill>
                  <a:srgbClr val="002060"/>
                </a:solidFill>
                <a:latin typeface="+mj-lt"/>
                <a:cs typeface="Calibri"/>
              </a:rPr>
              <a:t>ски</a:t>
            </a:r>
            <a:r>
              <a:rPr lang="ru-RU" sz="3600" b="1" spc="345" baseline="3787" dirty="0">
                <a:solidFill>
                  <a:srgbClr val="002060"/>
                </a:solidFill>
                <a:latin typeface="+mj-lt"/>
                <a:cs typeface="Calibri"/>
              </a:rPr>
              <a:t>е </a:t>
            </a:r>
            <a:r>
              <a:rPr lang="ru-RU" sz="3600" b="1" spc="337" baseline="3787" dirty="0" smtClean="0">
                <a:solidFill>
                  <a:srgbClr val="002060"/>
                </a:solidFill>
                <a:latin typeface="+mj-lt"/>
                <a:cs typeface="Calibri"/>
              </a:rPr>
              <a:t>ф</a:t>
            </a:r>
            <a:r>
              <a:rPr lang="ru-RU" sz="3600" b="1" spc="337" baseline="5050" dirty="0" smtClean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400" b="1" spc="195" dirty="0" smtClean="0">
                <a:solidFill>
                  <a:srgbClr val="002060"/>
                </a:solidFill>
                <a:latin typeface="+mj-lt"/>
                <a:cs typeface="Calibri"/>
              </a:rPr>
              <a:t>гу</a:t>
            </a:r>
            <a:r>
              <a:rPr lang="ru-RU" sz="3600" b="1" spc="292" baseline="1262" dirty="0" smtClean="0">
                <a:solidFill>
                  <a:srgbClr val="002060"/>
                </a:solidFill>
                <a:latin typeface="+mj-lt"/>
                <a:cs typeface="Calibri"/>
              </a:rPr>
              <a:t>ры</a:t>
            </a:r>
            <a:r>
              <a:rPr lang="ru-RU" sz="3600" b="1" spc="292" baseline="2525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2525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45745" indent="-217804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46379" algn="l"/>
              </a:tabLst>
            </a:pPr>
            <a:r>
              <a:rPr lang="ru-RU" sz="3600" b="1" spc="337" baseline="-7575" dirty="0">
                <a:solidFill>
                  <a:srgbClr val="002060"/>
                </a:solidFill>
                <a:latin typeface="+mj-lt"/>
                <a:cs typeface="Calibri"/>
              </a:rPr>
              <a:t>Ор</a:t>
            </a:r>
            <a:r>
              <a:rPr lang="ru-RU" sz="3600" b="1" spc="337" baseline="-6313" dirty="0">
                <a:solidFill>
                  <a:srgbClr val="002060"/>
                </a:solidFill>
                <a:latin typeface="+mj-lt"/>
                <a:cs typeface="Calibri"/>
              </a:rPr>
              <a:t>иен</a:t>
            </a:r>
            <a:r>
              <a:rPr lang="ru-RU" sz="3600" b="1" spc="337" baseline="-5050" dirty="0">
                <a:solidFill>
                  <a:srgbClr val="002060"/>
                </a:solidFill>
                <a:latin typeface="+mj-lt"/>
                <a:cs typeface="Calibri"/>
              </a:rPr>
              <a:t>ти</a:t>
            </a:r>
            <a:r>
              <a:rPr lang="ru-RU" sz="3600" b="1" spc="337" baseline="-3787" dirty="0">
                <a:solidFill>
                  <a:srgbClr val="002060"/>
                </a:solidFill>
                <a:latin typeface="+mj-lt"/>
                <a:cs typeface="Calibri"/>
              </a:rPr>
              <a:t>ров</a:t>
            </a:r>
            <a:r>
              <a:rPr lang="ru-RU" sz="3600" b="1" spc="337" baseline="-2525" dirty="0">
                <a:solidFill>
                  <a:srgbClr val="002060"/>
                </a:solidFill>
                <a:latin typeface="+mj-lt"/>
                <a:cs typeface="Calibri"/>
              </a:rPr>
              <a:t>ка </a:t>
            </a:r>
            <a:r>
              <a:rPr lang="ru-RU" sz="3600" b="1" spc="367" baseline="-1262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3600" b="1" spc="15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07" baseline="-1262" dirty="0">
                <a:solidFill>
                  <a:srgbClr val="002060"/>
                </a:solidFill>
                <a:latin typeface="+mj-lt"/>
                <a:cs typeface="Calibri"/>
              </a:rPr>
              <a:t>п</a:t>
            </a:r>
            <a:r>
              <a:rPr lang="ru-RU" sz="2400" b="1" spc="204" dirty="0">
                <a:solidFill>
                  <a:srgbClr val="002060"/>
                </a:solidFill>
                <a:latin typeface="+mj-lt"/>
                <a:cs typeface="Calibri"/>
              </a:rPr>
              <a:t>рос</a:t>
            </a:r>
            <a:r>
              <a:rPr lang="ru-RU" sz="3600" b="1" spc="307" baseline="1262" dirty="0">
                <a:solidFill>
                  <a:srgbClr val="002060"/>
                </a:solidFill>
                <a:latin typeface="+mj-lt"/>
                <a:cs typeface="Calibri"/>
              </a:rPr>
              <a:t>тра</a:t>
            </a:r>
            <a:r>
              <a:rPr lang="ru-RU" sz="3600" b="1" spc="307" baseline="2525" dirty="0">
                <a:solidFill>
                  <a:srgbClr val="002060"/>
                </a:solidFill>
                <a:latin typeface="+mj-lt"/>
                <a:cs typeface="Calibri"/>
              </a:rPr>
              <a:t>нс</a:t>
            </a:r>
            <a:r>
              <a:rPr lang="ru-RU" sz="3600" b="1" spc="307" baseline="3787" dirty="0">
                <a:solidFill>
                  <a:srgbClr val="002060"/>
                </a:solidFill>
                <a:latin typeface="+mj-lt"/>
                <a:cs typeface="Calibri"/>
              </a:rPr>
              <a:t>тве.</a:t>
            </a:r>
            <a:endParaRPr lang="ru-RU" sz="3600" b="1" baseline="3787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9370" marR="5080" indent="-5715">
              <a:lnSpc>
                <a:spcPct val="105200"/>
              </a:lnSpc>
              <a:spcBef>
                <a:spcPts val="415"/>
              </a:spcBef>
              <a:buFont typeface="Arial"/>
              <a:buChar char="•"/>
              <a:tabLst>
                <a:tab pos="252095" algn="l"/>
              </a:tabLst>
            </a:pPr>
            <a:r>
              <a:rPr lang="ru-RU" sz="3600" b="1" spc="390" baseline="-5050" dirty="0">
                <a:solidFill>
                  <a:srgbClr val="002060"/>
                </a:solidFill>
                <a:latin typeface="+mj-lt"/>
                <a:cs typeface="Calibri"/>
              </a:rPr>
              <a:t>Из</a:t>
            </a:r>
            <a:r>
              <a:rPr lang="ru-RU" sz="3600" b="1" spc="390" baseline="-3787" dirty="0">
                <a:solidFill>
                  <a:srgbClr val="002060"/>
                </a:solidFill>
                <a:latin typeface="+mj-lt"/>
                <a:cs typeface="Calibri"/>
              </a:rPr>
              <a:t>мер</a:t>
            </a:r>
            <a:r>
              <a:rPr lang="ru-RU" sz="3600" b="1" spc="390" baseline="-2525" dirty="0">
                <a:solidFill>
                  <a:srgbClr val="002060"/>
                </a:solidFill>
                <a:latin typeface="+mj-lt"/>
                <a:cs typeface="Calibri"/>
              </a:rPr>
              <a:t>ен</a:t>
            </a:r>
            <a:r>
              <a:rPr lang="ru-RU" sz="3600" b="1" spc="390" baseline="-1262" dirty="0">
                <a:solidFill>
                  <a:srgbClr val="002060"/>
                </a:solidFill>
                <a:latin typeface="+mj-lt"/>
                <a:cs typeface="Calibri"/>
              </a:rPr>
              <a:t>ие</a:t>
            </a:r>
            <a:r>
              <a:rPr lang="ru-RU" sz="3600" b="1" spc="-44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250" dirty="0">
                <a:solidFill>
                  <a:srgbClr val="002060"/>
                </a:solidFill>
                <a:latin typeface="+mj-lt"/>
                <a:cs typeface="Calibri"/>
              </a:rPr>
              <a:t>пред</a:t>
            </a:r>
            <a:r>
              <a:rPr lang="ru-RU" sz="3600" b="1" spc="375" baseline="1262" dirty="0">
                <a:solidFill>
                  <a:srgbClr val="002060"/>
                </a:solidFill>
                <a:latin typeface="+mj-lt"/>
                <a:cs typeface="Calibri"/>
              </a:rPr>
              <a:t>м</a:t>
            </a:r>
            <a:r>
              <a:rPr lang="ru-RU" sz="3600" b="1" spc="375" baseline="2525" dirty="0">
                <a:solidFill>
                  <a:srgbClr val="002060"/>
                </a:solidFill>
                <a:latin typeface="+mj-lt"/>
                <a:cs typeface="Calibri"/>
              </a:rPr>
              <a:t>ето</a:t>
            </a:r>
            <a:r>
              <a:rPr lang="ru-RU" sz="3600" b="1" spc="375" baseline="3787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3600" b="1" spc="-89" baseline="3787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97" baseline="3787" dirty="0">
                <a:solidFill>
                  <a:srgbClr val="002060"/>
                </a:solidFill>
                <a:latin typeface="+mj-lt"/>
                <a:cs typeface="Calibri"/>
              </a:rPr>
              <a:t>п</a:t>
            </a:r>
            <a:r>
              <a:rPr lang="ru-RU" sz="3600" b="1" spc="397" baseline="5050" dirty="0">
                <a:solidFill>
                  <a:srgbClr val="002060"/>
                </a:solidFill>
                <a:latin typeface="+mj-lt"/>
                <a:cs typeface="Calibri"/>
              </a:rPr>
              <a:t>ри</a:t>
            </a:r>
            <a:r>
              <a:rPr lang="ru-RU" sz="3600" b="1" spc="37" baseline="505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7" baseline="5050" dirty="0" smtClean="0">
                <a:solidFill>
                  <a:srgbClr val="002060"/>
                </a:solidFill>
                <a:latin typeface="+mj-lt"/>
                <a:cs typeface="Calibri"/>
              </a:rPr>
              <a:t>    </a:t>
            </a:r>
            <a:r>
              <a:rPr lang="ru-RU" sz="3600" b="1" spc="330" baseline="6313" dirty="0" smtClean="0">
                <a:solidFill>
                  <a:srgbClr val="002060"/>
                </a:solidFill>
                <a:latin typeface="+mj-lt"/>
                <a:cs typeface="Calibri"/>
              </a:rPr>
              <a:t>по</a:t>
            </a:r>
            <a:r>
              <a:rPr lang="ru-RU" sz="2400" b="1" spc="305" dirty="0" smtClean="0">
                <a:solidFill>
                  <a:srgbClr val="002060"/>
                </a:solidFill>
                <a:latin typeface="+mj-lt"/>
                <a:cs typeface="Calibri"/>
              </a:rPr>
              <a:t>м</a:t>
            </a:r>
            <a:r>
              <a:rPr lang="ru-RU" sz="3600" b="1" spc="457" baseline="1262" dirty="0" smtClean="0">
                <a:solidFill>
                  <a:srgbClr val="002060"/>
                </a:solidFill>
                <a:latin typeface="+mj-lt"/>
                <a:cs typeface="Calibri"/>
              </a:rPr>
              <a:t>ощ</a:t>
            </a:r>
            <a:r>
              <a:rPr lang="ru-RU" sz="3600" b="1" spc="457" baseline="2525" dirty="0" smtClean="0">
                <a:solidFill>
                  <a:srgbClr val="002060"/>
                </a:solidFill>
                <a:latin typeface="+mj-lt"/>
                <a:cs typeface="Calibri"/>
              </a:rPr>
              <a:t>и  </a:t>
            </a:r>
            <a:r>
              <a:rPr lang="ru-RU" sz="2400" b="1" spc="210" dirty="0" smtClean="0">
                <a:solidFill>
                  <a:srgbClr val="002060"/>
                </a:solidFill>
                <a:latin typeface="+mj-lt"/>
                <a:cs typeface="Calibri"/>
              </a:rPr>
              <a:t>ли</a:t>
            </a:r>
            <a:r>
              <a:rPr lang="ru-RU" sz="3600" b="1" spc="315" baseline="1262" dirty="0" smtClean="0">
                <a:solidFill>
                  <a:srgbClr val="002060"/>
                </a:solidFill>
                <a:latin typeface="+mj-lt"/>
                <a:cs typeface="Calibri"/>
              </a:rPr>
              <a:t>ней</a:t>
            </a:r>
            <a:r>
              <a:rPr lang="ru-RU" sz="3600" b="1" spc="315" baseline="2525" dirty="0" smtClean="0">
                <a:solidFill>
                  <a:srgbClr val="002060"/>
                </a:solidFill>
                <a:latin typeface="+mj-lt"/>
                <a:cs typeface="Calibri"/>
              </a:rPr>
              <a:t>ки</a:t>
            </a:r>
            <a:r>
              <a:rPr lang="ru-RU" sz="3600" b="1" spc="315" baseline="3787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3787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6700" indent="-21844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67335" algn="l"/>
              </a:tabLst>
            </a:pPr>
            <a:r>
              <a:rPr lang="ru-RU" sz="3600" b="1" spc="307" baseline="-5050" dirty="0">
                <a:solidFill>
                  <a:srgbClr val="002060"/>
                </a:solidFill>
                <a:latin typeface="+mj-lt"/>
                <a:cs typeface="Calibri"/>
              </a:rPr>
              <a:t>Ц</a:t>
            </a:r>
            <a:r>
              <a:rPr lang="ru-RU" sz="3600" b="1" spc="307" baseline="-3787" dirty="0">
                <a:solidFill>
                  <a:srgbClr val="002060"/>
                </a:solidFill>
                <a:latin typeface="+mj-lt"/>
                <a:cs typeface="Calibri"/>
              </a:rPr>
              <a:t>ве</a:t>
            </a:r>
            <a:r>
              <a:rPr lang="ru-RU" sz="3600" b="1" spc="307" baseline="-2525" dirty="0">
                <a:solidFill>
                  <a:srgbClr val="002060"/>
                </a:solidFill>
                <a:latin typeface="+mj-lt"/>
                <a:cs typeface="Calibri"/>
              </a:rPr>
              <a:t>та </a:t>
            </a:r>
            <a:r>
              <a:rPr lang="ru-RU" sz="3600" b="1" spc="419" baseline="-1262" dirty="0">
                <a:solidFill>
                  <a:srgbClr val="002060"/>
                </a:solidFill>
                <a:latin typeface="+mj-lt"/>
                <a:cs typeface="Calibri"/>
              </a:rPr>
              <a:t>и </a:t>
            </a:r>
            <a:r>
              <a:rPr lang="ru-RU" sz="3600" b="1" spc="322" baseline="-1262" dirty="0">
                <a:solidFill>
                  <a:srgbClr val="002060"/>
                </a:solidFill>
                <a:latin typeface="+mj-lt"/>
                <a:cs typeface="Calibri"/>
              </a:rPr>
              <a:t>их</a:t>
            </a:r>
            <a:r>
              <a:rPr lang="ru-RU" sz="3600" b="1" spc="-345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-345" baseline="-1262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190" dirty="0" smtClean="0">
                <a:solidFill>
                  <a:srgbClr val="002060"/>
                </a:solidFill>
                <a:latin typeface="+mj-lt"/>
                <a:cs typeface="Calibri"/>
              </a:rPr>
              <a:t>от</a:t>
            </a:r>
            <a:r>
              <a:rPr lang="ru-RU" sz="3600" b="1" spc="284" baseline="1262" dirty="0" smtClean="0">
                <a:solidFill>
                  <a:srgbClr val="002060"/>
                </a:solidFill>
                <a:latin typeface="+mj-lt"/>
                <a:cs typeface="Calibri"/>
              </a:rPr>
              <a:t>тен</a:t>
            </a:r>
            <a:r>
              <a:rPr lang="ru-RU" sz="3600" b="1" spc="284" baseline="2525" dirty="0" smtClean="0">
                <a:solidFill>
                  <a:srgbClr val="002060"/>
                </a:solidFill>
                <a:latin typeface="+mj-lt"/>
                <a:cs typeface="Calibri"/>
              </a:rPr>
              <a:t>ки</a:t>
            </a:r>
            <a:r>
              <a:rPr lang="ru-RU" sz="3600" b="1" spc="284" baseline="3787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3787" dirty="0">
              <a:solidFill>
                <a:srgbClr val="002060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81000" y="228600"/>
            <a:ext cx="8553450" cy="130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3836" y="0"/>
            <a:ext cx="3157601" cy="2521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2133600"/>
            <a:ext cx="6858000" cy="294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350" marR="942340" lvl="0" indent="-248285">
              <a:lnSpc>
                <a:spcPts val="2180"/>
              </a:lnSpc>
              <a:spcBef>
                <a:spcPts val="38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spc="-15" dirty="0">
                <a:solidFill>
                  <a:srgbClr val="002060"/>
                </a:solidFill>
                <a:latin typeface="+mj-lt"/>
                <a:cs typeface="Calibri"/>
              </a:rPr>
              <a:t>Умение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составлять </a:t>
            </a:r>
            <a:r>
              <a:rPr lang="ru-RU" sz="2400" b="1" spc="-15" dirty="0">
                <a:solidFill>
                  <a:srgbClr val="002060"/>
                </a:solidFill>
                <a:latin typeface="+mj-lt"/>
                <a:cs typeface="Calibri"/>
              </a:rPr>
              <a:t>рассказ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по  </a:t>
            </a:r>
            <a:r>
              <a:rPr lang="ru-RU" sz="2400" b="1" spc="5" dirty="0" smtClean="0">
                <a:solidFill>
                  <a:srgbClr val="002060"/>
                </a:solidFill>
                <a:latin typeface="+mj-lt"/>
                <a:cs typeface="Calibri"/>
              </a:rPr>
              <a:t>картинке</a:t>
            </a: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lvl="0" indent="-248285">
              <a:lnSpc>
                <a:spcPts val="2290"/>
              </a:lnSpc>
              <a:spcBef>
                <a:spcPts val="49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Пересказывать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содержание</a:t>
            </a:r>
            <a:r>
              <a:rPr lang="ru-RU" sz="2400" b="1" spc="-160" dirty="0">
                <a:solidFill>
                  <a:srgbClr val="002060"/>
                </a:solidFill>
                <a:latin typeface="+mj-lt"/>
                <a:cs typeface="Calibri"/>
              </a:rPr>
              <a:t> известной </a:t>
            </a:r>
            <a:r>
              <a:rPr lang="ru-RU" sz="2400" b="1" spc="15" dirty="0">
                <a:solidFill>
                  <a:srgbClr val="002060"/>
                </a:solidFill>
                <a:latin typeface="+mj-lt"/>
                <a:cs typeface="Calibri"/>
              </a:rPr>
              <a:t>сказки.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marR="541020" lvl="0" indent="-248285" algn="just">
              <a:lnSpc>
                <a:spcPts val="2100"/>
              </a:lnSpc>
              <a:spcBef>
                <a:spcPts val="92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Рассказывать связные </a:t>
            </a:r>
            <a:r>
              <a:rPr lang="ru-RU" sz="2400" b="1" spc="-30" dirty="0">
                <a:solidFill>
                  <a:srgbClr val="002060"/>
                </a:solidFill>
                <a:latin typeface="+mj-lt"/>
                <a:cs typeface="Calibri"/>
              </a:rPr>
              <a:t>истории </a:t>
            </a:r>
            <a:r>
              <a:rPr lang="ru-RU" sz="2400" b="1" spc="25" dirty="0">
                <a:solidFill>
                  <a:srgbClr val="002060"/>
                </a:solidFill>
                <a:latin typeface="+mj-lt"/>
                <a:cs typeface="Calibri"/>
              </a:rPr>
              <a:t>из 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своей</a:t>
            </a:r>
            <a:r>
              <a:rPr lang="ru-RU" sz="2400" b="1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жизни.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lvl="0" indent="-248285" algn="just">
              <a:spcBef>
                <a:spcPts val="58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Рассуждать.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marR="41275" lvl="0" indent="-248285" algn="just">
              <a:lnSpc>
                <a:spcPct val="90800"/>
              </a:lnSpc>
              <a:spcBef>
                <a:spcPts val="75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spc="15" dirty="0">
                <a:solidFill>
                  <a:srgbClr val="002060"/>
                </a:solidFill>
                <a:latin typeface="+mj-lt"/>
                <a:cs typeface="Calibri"/>
              </a:rPr>
              <a:t>А </a:t>
            </a: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вот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умение </a:t>
            </a:r>
            <a:r>
              <a:rPr lang="ru-RU" sz="2400" b="1" spc="-20" dirty="0">
                <a:solidFill>
                  <a:srgbClr val="002060"/>
                </a:solidFill>
                <a:latin typeface="+mj-lt"/>
                <a:cs typeface="Calibri"/>
              </a:rPr>
              <a:t>бегло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читать </a:t>
            </a:r>
            <a:r>
              <a:rPr lang="ru-RU" sz="2400" b="1" spc="25" dirty="0">
                <a:solidFill>
                  <a:srgbClr val="002060"/>
                </a:solidFill>
                <a:latin typeface="+mj-lt"/>
                <a:cs typeface="Calibri"/>
              </a:rPr>
              <a:t>или </a:t>
            </a:r>
            <a:r>
              <a:rPr lang="ru-RU" sz="2400" b="1" spc="25" dirty="0" smtClean="0">
                <a:solidFill>
                  <a:srgbClr val="002060"/>
                </a:solidFill>
                <a:latin typeface="+mj-lt"/>
                <a:cs typeface="Calibri"/>
              </a:rPr>
              <a:t>писать </a:t>
            </a:r>
            <a:r>
              <a:rPr lang="ru-RU" sz="2400" b="1" spc="-425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письменными </a:t>
            </a: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буквами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–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совершенно  не</a:t>
            </a:r>
            <a:r>
              <a:rPr lang="ru-RU" sz="2400" b="1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обязательно!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9400" y="1828800"/>
            <a:ext cx="5562599" cy="405662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60350" marR="304800" indent="-248285" algn="just">
              <a:lnSpc>
                <a:spcPct val="90100"/>
              </a:lnSpc>
              <a:spcBef>
                <a:spcPts val="36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Все интеллектуальные </a:t>
            </a: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функции  </a:t>
            </a:r>
            <a:r>
              <a:rPr sz="2600" b="1" i="1" dirty="0">
                <a:solidFill>
                  <a:srgbClr val="FF0000"/>
                </a:solidFill>
                <a:latin typeface="Calibri"/>
                <a:cs typeface="Calibri"/>
              </a:rPr>
              <a:t>(внимание, </a:t>
            </a:r>
            <a:r>
              <a:rPr sz="2600" b="1" i="1" spc="-5" dirty="0">
                <a:solidFill>
                  <a:srgbClr val="FF0000"/>
                </a:solidFill>
                <a:latin typeface="Calibri"/>
                <a:cs typeface="Calibri"/>
              </a:rPr>
              <a:t>память </a:t>
            </a:r>
            <a:r>
              <a:rPr sz="2600" b="1" i="1" spc="1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600" b="1" i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FF0000"/>
                </a:solidFill>
                <a:latin typeface="Calibri"/>
                <a:cs typeface="Calibri"/>
              </a:rPr>
              <a:t>мышление) 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должны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достичь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определенного 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уровня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развития – </a:t>
            </a:r>
            <a:r>
              <a:rPr sz="26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стать</a:t>
            </a:r>
            <a:r>
              <a:rPr lang="ru-RU"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произвольными, </a:t>
            </a:r>
            <a:r>
              <a:rPr sz="2600" b="1" spc="-50" dirty="0" err="1" smtClean="0">
                <a:solidFill>
                  <a:srgbClr val="002060"/>
                </a:solidFill>
                <a:latin typeface="Calibri"/>
                <a:cs typeface="Calibri"/>
              </a:rPr>
              <a:t>т.</a:t>
            </a:r>
            <a:r>
              <a:rPr sz="26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lang="ru-RU"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сознательно 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управляемыми.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85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88925" algn="ctr">
              <a:lnSpc>
                <a:spcPts val="2720"/>
              </a:lnSpc>
              <a:spcBef>
                <a:spcPts val="5"/>
              </a:spcBef>
            </a:pPr>
            <a:r>
              <a:rPr sz="2800" b="1" spc="-20" dirty="0">
                <a:solidFill>
                  <a:srgbClr val="7030A0"/>
                </a:solidFill>
                <a:latin typeface="Calibri"/>
                <a:cs typeface="Calibri"/>
              </a:rPr>
              <a:t>Будущему</a:t>
            </a:r>
            <a:r>
              <a:rPr sz="2800" b="1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Calibri"/>
                <a:cs typeface="Calibri"/>
              </a:rPr>
              <a:t>школьнику</a:t>
            </a:r>
            <a:endParaRPr sz="2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60350" algn="ctr">
              <a:lnSpc>
                <a:spcPts val="2590"/>
              </a:lnSpc>
            </a:pP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необходимо</a:t>
            </a:r>
            <a:r>
              <a:rPr sz="2800" b="1" spc="-9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уметь</a:t>
            </a:r>
            <a:endParaRPr sz="2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60350" algn="ctr">
              <a:lnSpc>
                <a:spcPts val="2590"/>
              </a:lnSpc>
            </a:pP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определенное 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время</a:t>
            </a:r>
            <a:r>
              <a:rPr sz="2800" b="1" spc="-1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7030A0"/>
                </a:solidFill>
                <a:latin typeface="Calibri"/>
                <a:cs typeface="Calibri"/>
              </a:rPr>
              <a:t>работать,</a:t>
            </a:r>
            <a:endParaRPr sz="2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60350" algn="ctr">
              <a:lnSpc>
                <a:spcPts val="2715"/>
              </a:lnSpc>
            </a:pP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сосредоточившись </a:t>
            </a:r>
            <a:r>
              <a:rPr sz="2800" b="1" spc="-5" dirty="0" err="1">
                <a:solidFill>
                  <a:srgbClr val="7030A0"/>
                </a:solidFill>
                <a:latin typeface="Calibri"/>
                <a:cs typeface="Calibri"/>
              </a:rPr>
              <a:t>на</a:t>
            </a:r>
            <a:r>
              <a:rPr sz="2800" b="1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задании</a:t>
            </a:r>
            <a:r>
              <a:rPr lang="ru-RU" sz="2800" b="1" spc="-15" dirty="0" smtClean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28600"/>
            <a:ext cx="8410575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1159</Words>
  <Application>Microsoft Office PowerPoint</Application>
  <PresentationFormat>Экран (4:3)</PresentationFormat>
  <Paragraphs>187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детского дорожно-транспортного травматизма</vt:lpstr>
      <vt:lpstr>Презентация PowerPoint</vt:lpstr>
      <vt:lpstr>Презентация PowerPoint</vt:lpstr>
      <vt:lpstr>Презентация PowerPoint</vt:lpstr>
      <vt:lpstr>Будем рады ответить на Ваши вопросы!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</dc:creator>
  <cp:lastModifiedBy>admin</cp:lastModifiedBy>
  <cp:revision>34</cp:revision>
  <dcterms:created xsi:type="dcterms:W3CDTF">2020-10-20T19:25:35Z</dcterms:created>
  <dcterms:modified xsi:type="dcterms:W3CDTF">2020-10-26T07:13:13Z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2020-10-15T00:00:00Z</vt:filetime>
  </property>
  <property fmtid="{D5CDD505-2E9C-101B-9397-08002B2CF9AE}" pid="3" name="LastSaved">
    <vt:filetime>2020-10-20T00:00:00Z</vt:filetime>
  </property>
</Properties>
</file>